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1" r:id="rId4"/>
    <p:sldId id="262" r:id="rId5"/>
    <p:sldId id="263" r:id="rId6"/>
    <p:sldId id="267" r:id="rId7"/>
    <p:sldId id="268" r:id="rId8"/>
    <p:sldId id="269" r:id="rId9"/>
    <p:sldId id="264" r:id="rId10"/>
    <p:sldId id="270" r:id="rId11"/>
    <p:sldId id="271" r:id="rId12"/>
    <p:sldId id="278" r:id="rId13"/>
    <p:sldId id="279" r:id="rId14"/>
    <p:sldId id="280" r:id="rId15"/>
    <p:sldId id="281" r:id="rId16"/>
    <p:sldId id="282" r:id="rId17"/>
    <p:sldId id="277" r:id="rId18"/>
    <p:sldId id="265" r:id="rId19"/>
    <p:sldId id="273" r:id="rId20"/>
    <p:sldId id="274" r:id="rId21"/>
    <p:sldId id="276" r:id="rId22"/>
    <p:sldId id="275" r:id="rId23"/>
    <p:sldId id="283" r:id="rId24"/>
    <p:sldId id="284" r:id="rId25"/>
    <p:sldId id="285" r:id="rId26"/>
    <p:sldId id="294" r:id="rId27"/>
    <p:sldId id="295" r:id="rId28"/>
    <p:sldId id="296" r:id="rId29"/>
    <p:sldId id="297" r:id="rId30"/>
    <p:sldId id="290" r:id="rId31"/>
    <p:sldId id="291" r:id="rId32"/>
    <p:sldId id="293" r:id="rId33"/>
    <p:sldId id="298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53C7D19-FEB1-4DD0-9301-2BC3F7C4E200}">
          <p14:sldIdLst>
            <p14:sldId id="256"/>
            <p14:sldId id="272"/>
            <p14:sldId id="261"/>
            <p14:sldId id="262"/>
            <p14:sldId id="263"/>
            <p14:sldId id="267"/>
            <p14:sldId id="268"/>
            <p14:sldId id="269"/>
          </p14:sldIdLst>
        </p14:section>
        <p14:section name="Seção 1" id="{E6860844-686A-4861-8E25-0596B6CED212}">
          <p14:sldIdLst>
            <p14:sldId id="264"/>
            <p14:sldId id="270"/>
            <p14:sldId id="271"/>
            <p14:sldId id="278"/>
            <p14:sldId id="279"/>
            <p14:sldId id="280"/>
            <p14:sldId id="281"/>
            <p14:sldId id="282"/>
            <p14:sldId id="277"/>
            <p14:sldId id="265"/>
            <p14:sldId id="273"/>
            <p14:sldId id="274"/>
            <p14:sldId id="276"/>
            <p14:sldId id="275"/>
            <p14:sldId id="283"/>
            <p14:sldId id="284"/>
            <p14:sldId id="285"/>
            <p14:sldId id="294"/>
            <p14:sldId id="295"/>
            <p14:sldId id="296"/>
            <p14:sldId id="297"/>
            <p14:sldId id="290"/>
            <p14:sldId id="291"/>
            <p14:sldId id="293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944"/>
    <a:srgbClr val="1C1D20"/>
    <a:srgbClr val="34A853"/>
    <a:srgbClr val="E0DEDE"/>
    <a:srgbClr val="FAEDBC"/>
    <a:srgbClr val="F5EEC4"/>
    <a:srgbClr val="EDE8CC"/>
    <a:srgbClr val="ADE5BC"/>
    <a:srgbClr val="96D2A6"/>
    <a:srgbClr val="73D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20072-EE6D-4FC9-8429-D8983D57A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952E9D-FFB4-4EDD-BBE4-69E695D02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4E07EA-ED87-4176-B846-C27423EA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1A4FCF-6474-4B70-ABD0-EF8E0051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80B1FD-6132-4EC0-BAAE-54A3ED56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98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C7624-610D-4719-9D41-4A8A7049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74279-2160-4413-935F-8938520EA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0C2209-E9B7-4F9D-B2A8-D067F636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81DDE-71DB-4C88-957F-427E63DFE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53A66F-EF8C-48DE-A625-DB1A0E67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30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421CE2-8B37-487B-9019-A22ED66B0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929641-E38A-415B-8247-48C8DCB33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6998D2-1B52-4A4B-BC83-69ED74BE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ECF305-65BC-4E8F-973D-E80FA0FD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73A22C-3022-45A7-8EEC-21F9971C0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41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EA110-AEEC-43CF-BA09-EBBAB87B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D8C53-A13D-413D-8DA3-B877347BF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3149E0-2EDC-4C70-A8E7-FCDA45291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9C065F-FC14-4CC2-B334-A8C9D4DB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D8A19C-B8A3-48E5-A6F8-C07D9F9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9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B62C2-6E51-4EFB-A2E7-9A724B13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1203F4-CC7E-4FFC-B1D4-2F40C2F8D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3C8DBF-0789-4635-9757-48C9E82D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B1DDC1-0D19-4C3F-A458-065FAC8E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327CD7-008D-4B77-91B7-3BEF9678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5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42B3E-2CF5-4AC3-B42B-86AA64F0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B5DF63-449D-478B-BB07-7B3EE8FB5D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A3C8AF-C543-4AFD-9D8D-6578A1AB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F94A21-6521-4975-BCD3-EB41E1FA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0CF3E4-6129-49A1-99DF-2802B577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10B50F-5A16-462C-974C-A36426A4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1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5B803-0C20-4CA0-B75B-F76F5012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DB1796-8356-434E-8FD5-FE43BD03C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D8728A-EBE7-4729-B5EE-1619BDA84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C17E75-09F6-449D-8602-74BD37391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19171A-DCCD-4C4D-965A-0B5BEA0F9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9628998-8297-451F-A5F1-C1144725F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6877781-8427-4443-A7E5-80352BE0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F5674B4-B0E7-4EA2-BE9A-14C5B1A9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17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6684-EF03-474B-A30D-385521AB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11FB21-5843-4C54-87F4-7CA5F028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FD9092-F5B6-4286-A5BE-D98920B64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DEF1FB0-9CB4-4360-A5CB-EF1FC6E4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91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E1FDEE-32B1-412E-AD2E-F5356446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B380B2-C58B-4FE9-9B33-F34D5191D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110CF0-A357-490F-90EE-63DDC74E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12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8394E-BE48-4A44-81B2-59B2A34D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9B82C-44AF-4B24-9BE8-2ACD6DD2E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2396644-E340-4BFD-A1F6-6612C6DA7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BE5B1A-6CBF-4BE2-A74E-D0DAABEF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2D6CB1-4664-45B5-86F8-70C0D8C9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A8BAE7-9A74-489C-A2D7-A3308A11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74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2500F-A56A-4420-AD61-0DB24ED8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EEAFE6B-59E2-490A-932C-BB1088B716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7E467A-0D1F-490B-B6FC-551096D0E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EEBB96-337E-482E-8F9B-11C544C7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11D77D-8DF5-4809-BA80-D2B3462C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521898-C906-4EEC-811F-A7A1C083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79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ED27B5-64F0-4835-A454-5CC0D0F1F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45A2D7-6117-48E8-A10F-820B61190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C25AFC-C517-4D59-BDB8-B9607574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CB1B8-6626-4438-8A0B-3CBD31CD31BF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D1AEDF-C637-4BEC-AC19-3B4F57BB0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DAFAA5-15B0-4653-9CE3-3E1198533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16129-6412-4507-B08A-F036F3165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01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E6DDCF7-EBF3-4615-A3FD-33960DB3812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16000">
                <a:srgbClr val="34A853"/>
              </a:gs>
              <a:gs pos="100000">
                <a:srgbClr val="2B8944">
                  <a:alpha val="65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563752-3A5C-493A-83F9-A67B90DFB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093" r="96759">
                        <a14:foregroundMark x1="4537" y1="53426" x2="4537" y2="44907"/>
                        <a14:foregroundMark x1="4537" y1="44907" x2="9444" y2="52500"/>
                        <a14:foregroundMark x1="9444" y1="52500" x2="12500" y2="43981"/>
                        <a14:foregroundMark x1="8056" y1="47963" x2="5093" y2="53704"/>
                        <a14:foregroundMark x1="15926" y1="49259" x2="20370" y2="55556"/>
                        <a14:foregroundMark x1="20370" y1="55556" x2="22130" y2="48333"/>
                        <a14:foregroundMark x1="22130" y1="48333" x2="21852" y2="49167"/>
                        <a14:foregroundMark x1="27037" y1="46296" x2="28611" y2="55093"/>
                        <a14:foregroundMark x1="28611" y1="55093" x2="28611" y2="55093"/>
                        <a14:foregroundMark x1="33981" y1="48148" x2="33519" y2="53611"/>
                        <a14:foregroundMark x1="39259" y1="47963" x2="39537" y2="54630"/>
                        <a14:foregroundMark x1="38981" y1="43796" x2="38981" y2="43796"/>
                        <a14:foregroundMark x1="31852" y1="48519" x2="32315" y2="48704"/>
                        <a14:foregroundMark x1="44537" y1="47778" x2="44537" y2="47778"/>
                        <a14:foregroundMark x1="54907" y1="46944" x2="54907" y2="46944"/>
                        <a14:foregroundMark x1="54907" y1="43796" x2="54907" y2="43796"/>
                        <a14:foregroundMark x1="61852" y1="49444" x2="61852" y2="49444"/>
                        <a14:foregroundMark x1="70926" y1="48981" x2="70926" y2="48981"/>
                        <a14:foregroundMark x1="74907" y1="49259" x2="74907" y2="49259"/>
                        <a14:foregroundMark x1="92593" y1="47963" x2="92593" y2="47963"/>
                        <a14:foregroundMark x1="96759" y1="43519" x2="96759" y2="43519"/>
                        <a14:foregroundMark x1="70741" y1="44167" x2="70741" y2="4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4" t="40578" r="1917" b="42868"/>
          <a:stretch/>
        </p:blipFill>
        <p:spPr>
          <a:xfrm>
            <a:off x="797710" y="4037250"/>
            <a:ext cx="4988949" cy="866298"/>
          </a:xfrm>
          <a:prstGeom prst="rect">
            <a:avLst/>
          </a:prstGeom>
          <a:effectLst>
            <a:outerShdw dist="50800" sx="1000" sy="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F50E15-0E18-4695-9E72-18378075AB0F}"/>
              </a:ext>
            </a:extLst>
          </p:cNvPr>
          <p:cNvSpPr/>
          <p:nvPr/>
        </p:nvSpPr>
        <p:spPr>
          <a:xfrm rot="5400000">
            <a:off x="6617779" y="1893611"/>
            <a:ext cx="4427512" cy="4325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B36CB5B-E499-4CC8-AA8B-B856C898A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3" b="98854" l="8704" r="93241">
                        <a14:foregroundMark x1="21852" y1="9219" x2="21852" y2="9219"/>
                        <a14:foregroundMark x1="15093" y1="1979" x2="37963" y2="2396"/>
                        <a14:foregroundMark x1="37963" y1="2396" x2="62593" y2="2135"/>
                        <a14:foregroundMark x1="62593" y1="2135" x2="85648" y2="2760"/>
                        <a14:foregroundMark x1="85648" y1="2760" x2="90741" y2="88229"/>
                        <a14:foregroundMark x1="90741" y1="88229" x2="76944" y2="98594"/>
                        <a14:foregroundMark x1="76944" y1="98594" x2="17315" y2="97865"/>
                        <a14:foregroundMark x1="17315" y1="97865" x2="8611" y2="85104"/>
                        <a14:foregroundMark x1="8611" y1="85104" x2="8796" y2="12292"/>
                        <a14:foregroundMark x1="8796" y1="12292" x2="16204" y2="2135"/>
                        <a14:foregroundMark x1="47407" y1="18698" x2="56389" y2="42135"/>
                        <a14:foregroundMark x1="66574" y1="16979" x2="66852" y2="20469"/>
                        <a14:foregroundMark x1="78889" y1="19219" x2="78889" y2="19219"/>
                        <a14:foregroundMark x1="72778" y1="44479" x2="72778" y2="44479"/>
                        <a14:foregroundMark x1="68796" y1="38490" x2="63148" y2="50052"/>
                        <a14:foregroundMark x1="50278" y1="49063" x2="67037" y2="63385"/>
                        <a14:foregroundMark x1="67037" y1="63385" x2="55833" y2="48438"/>
                        <a14:foregroundMark x1="55833" y1="48438" x2="47685" y2="50208"/>
                        <a14:foregroundMark x1="37315" y1="63490" x2="20000" y2="83750"/>
                        <a14:foregroundMark x1="20000" y1="83750" x2="33519" y2="96771"/>
                        <a14:foregroundMark x1="33519" y1="96771" x2="55556" y2="94531"/>
                        <a14:foregroundMark x1="55556" y1="94531" x2="69444" y2="70938"/>
                        <a14:foregroundMark x1="69444" y1="70938" x2="65185" y2="65833"/>
                        <a14:foregroundMark x1="17685" y1="94792" x2="78333" y2="93698"/>
                        <a14:foregroundMark x1="78333" y1="93698" x2="78333" y2="93698"/>
                        <a14:foregroundMark x1="15093" y1="57135" x2="22963" y2="13958"/>
                        <a14:foregroundMark x1="21574" y1="23333" x2="41296" y2="27240"/>
                        <a14:foregroundMark x1="25556" y1="19531" x2="16204" y2="31979"/>
                        <a14:foregroundMark x1="16204" y1="31979" x2="25278" y2="17656"/>
                        <a14:foregroundMark x1="25278" y1="17656" x2="14352" y2="31042"/>
                        <a14:foregroundMark x1="14352" y1="31042" x2="16481" y2="33281"/>
                        <a14:foregroundMark x1="9444" y1="88906" x2="19074" y2="98438"/>
                        <a14:foregroundMark x1="9444" y1="90365" x2="18519" y2="98750"/>
                        <a14:foregroundMark x1="74722" y1="1667" x2="91019" y2="10365"/>
                        <a14:foregroundMark x1="91019" y1="10365" x2="92251" y2="36190"/>
                        <a14:foregroundMark x1="91959" y1="60519" x2="82870" y2="71198"/>
                        <a14:foregroundMark x1="82870" y1="71198" x2="82870" y2="71198"/>
                        <a14:foregroundMark x1="90185" y1="54010" x2="90185" y2="54010"/>
                        <a14:foregroundMark x1="89907" y1="52240" x2="89907" y2="52240"/>
                        <a14:foregroundMark x1="89907" y1="44479" x2="89907" y2="44479"/>
                        <a14:foregroundMark x1="89907" y1="40208" x2="90463" y2="45938"/>
                        <a14:foregroundMark x1="91482" y1="36146" x2="91296" y2="16667"/>
                        <a14:foregroundMark x1="91496" y1="37656" x2="91482" y2="36146"/>
                        <a14:foregroundMark x1="89907" y1="36094" x2="90741" y2="35625"/>
                        <a14:foregroundMark x1="90741" y1="30417" x2="90185" y2="26927"/>
                        <a14:foregroundMark x1="90741" y1="9063" x2="74444" y2="1510"/>
                        <a14:foregroundMark x1="91852" y1="6719" x2="91852" y2="6719"/>
                        <a14:foregroundMark x1="90463" y1="6875" x2="90463" y2="6875"/>
                        <a14:foregroundMark x1="12037" y1="3073" x2="11759" y2="4010"/>
                        <a14:foregroundMark x1="79167" y1="98906" x2="88519" y2="87813"/>
                        <a14:foregroundMark x1="91481" y1="44479" x2="91481" y2="44479"/>
                        <a14:foregroundMark x1="92037" y1="44479" x2="92037" y2="44479"/>
                        <a14:foregroundMark x1="92037" y1="40938" x2="92130" y2="46458"/>
                        <a14:foregroundMark x1="19537" y1="833" x2="19537" y2="833"/>
                        <a14:foregroundMark x1="21019" y1="990" x2="21019" y2="990"/>
                        <a14:foregroundMark x1="21296" y1="990" x2="68056" y2="2813"/>
                        <a14:foregroundMark x1="68056" y1="2813" x2="30093" y2="1198"/>
                        <a14:foregroundMark x1="33889" y1="990" x2="33889" y2="990"/>
                        <a14:foregroundMark x1="35000" y1="938" x2="35000" y2="938"/>
                        <a14:foregroundMark x1="35000" y1="938" x2="35000" y2="938"/>
                        <a14:foregroundMark x1="9537" y1="3698" x2="9537" y2="3698"/>
                        <a14:foregroundMark x1="27037" y1="781" x2="27037" y2="781"/>
                        <a14:foregroundMark x1="40463" y1="990" x2="40463" y2="990"/>
                        <a14:foregroundMark x1="37870" y1="833" x2="37870" y2="833"/>
                        <a14:foregroundMark x1="44259" y1="938" x2="44259" y2="938"/>
                        <a14:foregroundMark x1="50370" y1="1094" x2="50370" y2="1094"/>
                        <a14:foregroundMark x1="52593" y1="990" x2="52593" y2="990"/>
                        <a14:foregroundMark x1="54074" y1="833" x2="54074" y2="833"/>
                        <a14:foregroundMark x1="56389" y1="833" x2="56389" y2="833"/>
                        <a14:foregroundMark x1="67685" y1="938" x2="67685" y2="938"/>
                        <a14:foregroundMark x1="71667" y1="990" x2="71667" y2="990"/>
                        <a14:foregroundMark x1="75093" y1="1406" x2="56296" y2="1406"/>
                        <a14:foregroundMark x1="55370" y1="1042" x2="67778" y2="1146"/>
                        <a14:foregroundMark x1="74352" y1="1146" x2="82315" y2="1354"/>
                        <a14:foregroundMark x1="75093" y1="1198" x2="70463" y2="1094"/>
                        <a14:foregroundMark x1="73796" y1="1094" x2="82315" y2="1406"/>
                        <a14:backgroundMark x1="93056" y1="60938" x2="93981" y2="48125"/>
                        <a14:backgroundMark x1="92870" y1="56042" x2="93611" y2="50000"/>
                        <a14:backgroundMark x1="92500" y1="51094" x2="92593" y2="47396"/>
                        <a14:backgroundMark x1="92963" y1="50469" x2="93056" y2="52500"/>
                        <a14:backgroundMark x1="93148" y1="55990" x2="93056" y2="61094"/>
                        <a14:backgroundMark x1="92315" y1="60313" x2="92315" y2="60313"/>
                        <a14:backgroundMark x1="92778" y1="59427" x2="92778" y2="59427"/>
                        <a14:backgroundMark x1="92778" y1="59792" x2="92778" y2="59792"/>
                        <a14:backgroundMark x1="92778" y1="59896" x2="92778" y2="59896"/>
                        <a14:backgroundMark x1="92407" y1="59948" x2="92407" y2="59948"/>
                        <a14:backgroundMark x1="92407" y1="59948" x2="92407" y2="59948"/>
                        <a14:backgroundMark x1="92407" y1="59948" x2="92407" y2="59948"/>
                        <a14:backgroundMark x1="92407" y1="59948" x2="92407" y2="59948"/>
                        <a14:backgroundMark x1="92407" y1="60052" x2="92407" y2="60469"/>
                        <a14:backgroundMark x1="92407" y1="38750" x2="92315" y2="36302"/>
                        <a14:backgroundMark x1="92500" y1="36146" x2="92500" y2="36146"/>
                        <a14:backgroundMark x1="92407" y1="37604" x2="92778" y2="39635"/>
                        <a14:backgroundMark x1="92966" y1="46454" x2="93056" y2="47396"/>
                        <a14:backgroundMark x1="92315" y1="39688" x2="92435" y2="40935"/>
                        <a14:backgroundMark x1="93981" y1="54115" x2="93796" y2="56771"/>
                        <a14:backgroundMark x1="93241" y1="58594" x2="92870" y2="60573"/>
                        <a14:backgroundMark x1="92222" y1="60677" x2="92222" y2="60677"/>
                        <a14:backgroundMark x1="92130" y1="60521" x2="92130" y2="60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3262">
            <a:off x="6821489" y="1213922"/>
            <a:ext cx="2258854" cy="401574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85B88A3-8665-4AE6-9283-8B5C5CEC9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15" b="98646" l="7222" r="92593">
                        <a14:foregroundMark x1="19352" y1="17865" x2="19352" y2="17865"/>
                        <a14:foregroundMark x1="19167" y1="18333" x2="34907" y2="31354"/>
                        <a14:foregroundMark x1="34907" y1="31354" x2="89074" y2="29375"/>
                        <a14:foregroundMark x1="89074" y1="29375" x2="50833" y2="15156"/>
                        <a14:foregroundMark x1="50833" y1="15156" x2="21944" y2="24844"/>
                        <a14:foregroundMark x1="21944" y1="24844" x2="30648" y2="28542"/>
                        <a14:foregroundMark x1="61481" y1="26406" x2="69815" y2="19583"/>
                        <a14:foregroundMark x1="69815" y1="19583" x2="77593" y2="7031"/>
                        <a14:foregroundMark x1="77593" y1="7031" x2="62407" y2="2135"/>
                        <a14:foregroundMark x1="62407" y1="2135" x2="20370" y2="4115"/>
                        <a14:foregroundMark x1="20370" y1="4115" x2="14444" y2="10469"/>
                        <a14:foregroundMark x1="14444" y1="10469" x2="7405" y2="91099"/>
                        <a14:foregroundMark x1="6992" y1="92079" x2="36759" y2="97240"/>
                        <a14:foregroundMark x1="36759" y1="97240" x2="71389" y2="96354"/>
                        <a14:foregroundMark x1="71389" y1="96354" x2="85648" y2="92917"/>
                        <a14:foregroundMark x1="85648" y1="92917" x2="91667" y2="80781"/>
                        <a14:foregroundMark x1="91667" y1="80781" x2="85185" y2="4635"/>
                        <a14:foregroundMark x1="85185" y1="4635" x2="62222" y2="3073"/>
                        <a14:foregroundMark x1="62222" y1="3073" x2="62222" y2="3073"/>
                        <a14:foregroundMark x1="41481" y1="42865" x2="42685" y2="43438"/>
                        <a14:foregroundMark x1="31852" y1="40000" x2="65648" y2="54844"/>
                        <a14:foregroundMark x1="65648" y1="54844" x2="66019" y2="55417"/>
                        <a14:foregroundMark x1="60278" y1="37448" x2="28148" y2="44219"/>
                        <a14:foregroundMark x1="28148" y1="44219" x2="8123" y2="53461"/>
                        <a14:foregroundMark x1="8102" y1="54455" x2="67407" y2="63073"/>
                        <a14:foregroundMark x1="67407" y1="63073" x2="73704" y2="34948"/>
                        <a14:foregroundMark x1="73704" y1="34948" x2="21389" y2="57083"/>
                        <a14:foregroundMark x1="21389" y1="57083" x2="47500" y2="95313"/>
                        <a14:foregroundMark x1="47500" y1="95313" x2="66667" y2="67656"/>
                        <a14:foregroundMark x1="66667" y1="67656" x2="60556" y2="48490"/>
                        <a14:foregroundMark x1="60556" y1="48490" x2="31667" y2="60313"/>
                        <a14:foregroundMark x1="31667" y1="60313" x2="29259" y2="64635"/>
                        <a14:foregroundMark x1="53519" y1="24740" x2="40648" y2="21563"/>
                        <a14:foregroundMark x1="40648" y1="21563" x2="58148" y2="20625"/>
                        <a14:foregroundMark x1="58148" y1="20625" x2="42685" y2="23021"/>
                        <a14:foregroundMark x1="42685" y1="23021" x2="53241" y2="31667"/>
                        <a14:foregroundMark x1="53241" y1="31667" x2="60926" y2="17448"/>
                        <a14:foregroundMark x1="60926" y1="17448" x2="57870" y2="15313"/>
                        <a14:foregroundMark x1="30833" y1="1875" x2="30833" y2="1875"/>
                        <a14:foregroundMark x1="30833" y1="1875" x2="30833" y2="1875"/>
                        <a14:foregroundMark x1="31019" y1="1875" x2="38148" y2="1875"/>
                        <a14:foregroundMark x1="48611" y1="1875" x2="67130" y2="1615"/>
                        <a14:foregroundMark x1="67130" y1="1615" x2="87130" y2="2448"/>
                        <a14:foregroundMark x1="88889" y1="4740" x2="91111" y2="24115"/>
                        <a14:foregroundMark x1="91271" y1="40985" x2="91296" y2="43438"/>
                        <a14:foregroundMark x1="91111" y1="25313" x2="91271" y2="40973"/>
                        <a14:foregroundMark x1="91852" y1="34219" x2="92278" y2="29373"/>
                        <a14:foregroundMark x1="68981" y1="35625" x2="49815" y2="35208"/>
                        <a14:foregroundMark x1="8839" y1="54262" x2="9167" y2="23802"/>
                        <a14:foregroundMark x1="8704" y1="66823" x2="8839" y2="54267"/>
                        <a14:foregroundMark x1="13611" y1="62969" x2="16204" y2="84427"/>
                        <a14:foregroundMark x1="16204" y1="84427" x2="17315" y2="85156"/>
                        <a14:foregroundMark x1="13611" y1="83906" x2="36574" y2="89635"/>
                        <a14:foregroundMark x1="36574" y1="89635" x2="43981" y2="88385"/>
                        <a14:foregroundMark x1="9630" y1="92813" x2="10370" y2="83802"/>
                        <a14:foregroundMark x1="10370" y1="83802" x2="10185" y2="94844"/>
                        <a14:foregroundMark x1="10185" y1="94844" x2="22778" y2="98646"/>
                        <a14:foregroundMark x1="83241" y1="89896" x2="74352" y2="75573"/>
                        <a14:foregroundMark x1="74352" y1="75573" x2="74352" y2="75573"/>
                        <a14:foregroundMark x1="77315" y1="69219" x2="77315" y2="69219"/>
                        <a14:foregroundMark x1="92130" y1="45729" x2="91389" y2="42813"/>
                        <a14:foregroundMark x1="92130" y1="43073" x2="92593" y2="40729"/>
                        <a14:foregroundMark x1="28426" y1="1823" x2="15093" y2="3281"/>
                        <a14:foregroundMark x1="15093" y1="3281" x2="9167" y2="12135"/>
                        <a14:foregroundMark x1="8810" y1="23906" x2="8704" y2="27396"/>
                        <a14:foregroundMark x1="9167" y1="12135" x2="8843" y2="22813"/>
                        <a14:foregroundMark x1="22315" y1="44844" x2="32315" y2="48854"/>
                        <a14:backgroundMark x1="6944" y1="54219" x2="6944" y2="54219"/>
                        <a14:backgroundMark x1="6481" y1="53594" x2="7407" y2="54635"/>
                        <a14:backgroundMark x1="7315" y1="22813" x2="7315" y2="23906"/>
                        <a14:backgroundMark x1="93148" y1="24323" x2="93704" y2="29323"/>
                        <a14:backgroundMark x1="92778" y1="40729" x2="93519" y2="42135"/>
                        <a14:backgroundMark x1="93611" y1="40990" x2="92870" y2="41146"/>
                        <a14:backgroundMark x1="93333" y1="42135" x2="92593" y2="41979"/>
                        <a14:backgroundMark x1="93241" y1="40938" x2="92963" y2="42552"/>
                        <a14:backgroundMark x1="7037" y1="92396" x2="7407" y2="87656"/>
                        <a14:backgroundMark x1="7222" y1="92396" x2="7593" y2="9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027">
            <a:off x="8187816" y="833641"/>
            <a:ext cx="2616071" cy="46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25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2B8944"/>
            </a:gs>
            <a:gs pos="100000">
              <a:srgbClr val="34A85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766DF04B-AA9F-459C-B0A9-1EF144749645}"/>
              </a:ext>
            </a:extLst>
          </p:cNvPr>
          <p:cNvSpPr txBox="1"/>
          <p:nvPr/>
        </p:nvSpPr>
        <p:spPr>
          <a:xfrm>
            <a:off x="3693832" y="2828835"/>
            <a:ext cx="480433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</a:rPr>
              <a:t>APLICATIVO</a:t>
            </a:r>
            <a:endParaRPr lang="pt-BR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911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87A816A-69B8-4874-B887-DE8E59530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04" y="294785"/>
            <a:ext cx="3508669" cy="6237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1FEA773-36E5-444A-AB78-B90CFD448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732" y="3429000"/>
            <a:ext cx="714536" cy="7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65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g1">
            <a:extLst>
              <a:ext uri="{FF2B5EF4-FFF2-40B4-BE49-F238E27FC236}">
                <a16:creationId xmlns:a16="http://schemas.microsoft.com/office/drawing/2014/main" id="{02E9A40D-F17B-4AE3-B103-FD7B8E8BE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33" y="282549"/>
            <a:ext cx="3539757" cy="629290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7A67CFB-955B-427F-B941-123E3377E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04" y="347260"/>
            <a:ext cx="3466957" cy="616347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84C9434-8D52-4A34-BD3C-CCA281113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19" y="282548"/>
            <a:ext cx="3539757" cy="6292901"/>
          </a:xfrm>
          <a:prstGeom prst="rect">
            <a:avLst/>
          </a:prstGeom>
        </p:spPr>
      </p:pic>
      <p:pic>
        <p:nvPicPr>
          <p:cNvPr id="23" name="img1">
            <a:extLst>
              <a:ext uri="{FF2B5EF4-FFF2-40B4-BE49-F238E27FC236}">
                <a16:creationId xmlns:a16="http://schemas.microsoft.com/office/drawing/2014/main" id="{21D22653-269A-4694-84FD-6C2A67441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08" y="301933"/>
            <a:ext cx="3517948" cy="625413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5F6B98C-C3F8-4037-9139-C9AA4573DEDD}"/>
              </a:ext>
            </a:extLst>
          </p:cNvPr>
          <p:cNvSpPr txBox="1"/>
          <p:nvPr/>
        </p:nvSpPr>
        <p:spPr>
          <a:xfrm>
            <a:off x="313208" y="555801"/>
            <a:ext cx="392924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solidFill>
                  <a:srgbClr val="2B8944"/>
                </a:solidFill>
              </a:rPr>
              <a:t>Acesso ao APP</a:t>
            </a:r>
            <a:endParaRPr lang="pt-BR" b="1" dirty="0">
              <a:solidFill>
                <a:srgbClr val="2B8944"/>
              </a:solidFill>
            </a:endParaRPr>
          </a:p>
        </p:txBody>
      </p:sp>
      <p:cxnSp>
        <p:nvCxnSpPr>
          <p:cNvPr id="5" name="Conector">
            <a:extLst>
              <a:ext uri="{FF2B5EF4-FFF2-40B4-BE49-F238E27FC236}">
                <a16:creationId xmlns:a16="http://schemas.microsoft.com/office/drawing/2014/main" id="{1B8D749B-5415-49A0-94B5-F097DC5238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54811" y="2687426"/>
            <a:ext cx="1502960" cy="535110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9D575F1E-F168-49EC-9621-BDE3CD29C174}"/>
              </a:ext>
            </a:extLst>
          </p:cNvPr>
          <p:cNvCxnSpPr>
            <a:cxnSpLocks/>
          </p:cNvCxnSpPr>
          <p:nvPr/>
        </p:nvCxnSpPr>
        <p:spPr>
          <a:xfrm rot="10800000">
            <a:off x="3754813" y="3222539"/>
            <a:ext cx="1485034" cy="471016"/>
          </a:xfrm>
          <a:prstGeom prst="bentConnector3">
            <a:avLst>
              <a:gd name="adj1" fmla="val 4926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6B8F5B9-021B-4460-BAC2-AD4F56993081}"/>
              </a:ext>
            </a:extLst>
          </p:cNvPr>
          <p:cNvCxnSpPr/>
          <p:nvPr/>
        </p:nvCxnSpPr>
        <p:spPr>
          <a:xfrm>
            <a:off x="6952025" y="3785670"/>
            <a:ext cx="9975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E3DFA3B-F44A-4311-9DDC-48BDC78B698C}"/>
              </a:ext>
            </a:extLst>
          </p:cNvPr>
          <p:cNvCxnSpPr>
            <a:cxnSpLocks/>
          </p:cNvCxnSpPr>
          <p:nvPr/>
        </p:nvCxnSpPr>
        <p:spPr>
          <a:xfrm flipH="1">
            <a:off x="2678546" y="5066146"/>
            <a:ext cx="23368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EE7116D-5657-4009-BE7F-71D6E45825DC}"/>
              </a:ext>
            </a:extLst>
          </p:cNvPr>
          <p:cNvCxnSpPr>
            <a:cxnSpLocks/>
          </p:cNvCxnSpPr>
          <p:nvPr/>
        </p:nvCxnSpPr>
        <p:spPr>
          <a:xfrm>
            <a:off x="6962900" y="5022602"/>
            <a:ext cx="16163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9643B09-257B-44D5-9F8D-BF782A20A95A}"/>
              </a:ext>
            </a:extLst>
          </p:cNvPr>
          <p:cNvSpPr txBox="1"/>
          <p:nvPr/>
        </p:nvSpPr>
        <p:spPr>
          <a:xfrm>
            <a:off x="1881989" y="2977301"/>
            <a:ext cx="189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Input para Login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C31361-5F5E-42B1-8ADD-3ABF2B7FDB9E}"/>
              </a:ext>
            </a:extLst>
          </p:cNvPr>
          <p:cNvSpPr txBox="1"/>
          <p:nvPr/>
        </p:nvSpPr>
        <p:spPr>
          <a:xfrm>
            <a:off x="480291" y="4856855"/>
            <a:ext cx="219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Botão para Acessar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DF76B7F-1C08-46D5-8370-8584F15340B8}"/>
              </a:ext>
            </a:extLst>
          </p:cNvPr>
          <p:cNvSpPr txBox="1"/>
          <p:nvPr/>
        </p:nvSpPr>
        <p:spPr>
          <a:xfrm>
            <a:off x="7958786" y="3585615"/>
            <a:ext cx="264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Recuperação de senha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481469A-4FCC-440A-8A7C-19A43FD18AA6}"/>
              </a:ext>
            </a:extLst>
          </p:cNvPr>
          <p:cNvSpPr txBox="1"/>
          <p:nvPr/>
        </p:nvSpPr>
        <p:spPr>
          <a:xfrm>
            <a:off x="8385296" y="4813311"/>
            <a:ext cx="264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Alternativa Cadastro</a:t>
            </a:r>
          </a:p>
        </p:txBody>
      </p:sp>
    </p:spTree>
    <p:extLst>
      <p:ext uri="{BB962C8B-B14F-4D97-AF65-F5344CB8AC3E}">
        <p14:creationId xmlns:p14="http://schemas.microsoft.com/office/powerpoint/2010/main" val="425232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3DCC7742-910D-44EF-92D5-7DD893BEE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64" y="347259"/>
            <a:ext cx="3466957" cy="616347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FE26433-8A19-4466-B157-4890CDA0C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17" y="347258"/>
            <a:ext cx="3466957" cy="6163479"/>
          </a:xfrm>
          <a:prstGeom prst="rect">
            <a:avLst/>
          </a:prstGeom>
        </p:spPr>
      </p:pic>
      <p:pic>
        <p:nvPicPr>
          <p:cNvPr id="24" name="img1">
            <a:extLst>
              <a:ext uri="{FF2B5EF4-FFF2-40B4-BE49-F238E27FC236}">
                <a16:creationId xmlns:a16="http://schemas.microsoft.com/office/drawing/2014/main" id="{EA87C139-2677-40B1-B322-F18EF6CCE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61" y="314310"/>
            <a:ext cx="3517948" cy="625413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5F6B98C-C3F8-4037-9139-C9AA4573DEDD}"/>
              </a:ext>
            </a:extLst>
          </p:cNvPr>
          <p:cNvSpPr txBox="1"/>
          <p:nvPr/>
        </p:nvSpPr>
        <p:spPr>
          <a:xfrm>
            <a:off x="677213" y="2967335"/>
            <a:ext cx="39292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b="1" dirty="0">
                <a:solidFill>
                  <a:srgbClr val="2B8944"/>
                </a:solidFill>
              </a:rPr>
              <a:t>Cadastro</a:t>
            </a:r>
            <a:endParaRPr lang="pt-BR" sz="2800" b="1" dirty="0">
              <a:solidFill>
                <a:srgbClr val="2B8944"/>
              </a:solidFill>
            </a:endParaRPr>
          </a:p>
        </p:txBody>
      </p:sp>
      <p:pic>
        <p:nvPicPr>
          <p:cNvPr id="21" name="img1">
            <a:extLst>
              <a:ext uri="{FF2B5EF4-FFF2-40B4-BE49-F238E27FC236}">
                <a16:creationId xmlns:a16="http://schemas.microsoft.com/office/drawing/2014/main" id="{A1293E28-C4DA-4619-B8AB-A5954F86B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252" y="327872"/>
            <a:ext cx="3488766" cy="6202250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E3DFA3B-F44A-4311-9DDC-48BDC78B698C}"/>
              </a:ext>
            </a:extLst>
          </p:cNvPr>
          <p:cNvCxnSpPr>
            <a:cxnSpLocks/>
          </p:cNvCxnSpPr>
          <p:nvPr/>
        </p:nvCxnSpPr>
        <p:spPr>
          <a:xfrm flipH="1">
            <a:off x="6854861" y="5223242"/>
            <a:ext cx="23368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C31361-5F5E-42B1-8ADD-3ABF2B7FDB9E}"/>
              </a:ext>
            </a:extLst>
          </p:cNvPr>
          <p:cNvSpPr txBox="1"/>
          <p:nvPr/>
        </p:nvSpPr>
        <p:spPr>
          <a:xfrm>
            <a:off x="4656606" y="5013951"/>
            <a:ext cx="219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Escolher Dieta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E713201C-D284-40E9-AB94-5C44FCBFF652}"/>
              </a:ext>
            </a:extLst>
          </p:cNvPr>
          <p:cNvCxnSpPr>
            <a:cxnSpLocks/>
          </p:cNvCxnSpPr>
          <p:nvPr/>
        </p:nvCxnSpPr>
        <p:spPr>
          <a:xfrm flipH="1">
            <a:off x="6449865" y="6187208"/>
            <a:ext cx="23368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7E08C64-FE0E-46CE-BC27-3426ACD99FCB}"/>
              </a:ext>
            </a:extLst>
          </p:cNvPr>
          <p:cNvSpPr txBox="1"/>
          <p:nvPr/>
        </p:nvSpPr>
        <p:spPr>
          <a:xfrm>
            <a:off x="4251610" y="5977917"/>
            <a:ext cx="219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Botão Cadastro</a:t>
            </a:r>
          </a:p>
        </p:txBody>
      </p:sp>
      <p:cxnSp>
        <p:nvCxnSpPr>
          <p:cNvPr id="5" name="outro">
            <a:extLst>
              <a:ext uri="{FF2B5EF4-FFF2-40B4-BE49-F238E27FC236}">
                <a16:creationId xmlns:a16="http://schemas.microsoft.com/office/drawing/2014/main" id="{1B8D749B-5415-49A0-94B5-F097DC52384E}"/>
              </a:ext>
            </a:extLst>
          </p:cNvPr>
          <p:cNvCxnSpPr/>
          <p:nvPr/>
        </p:nvCxnSpPr>
        <p:spPr>
          <a:xfrm rot="10800000" flipV="1">
            <a:off x="7310338" y="1081251"/>
            <a:ext cx="1505527" cy="757382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9643B09-257B-44D5-9F8D-BF782A20A95A}"/>
              </a:ext>
            </a:extLst>
          </p:cNvPr>
          <p:cNvSpPr txBox="1"/>
          <p:nvPr/>
        </p:nvSpPr>
        <p:spPr>
          <a:xfrm>
            <a:off x="5403153" y="1484690"/>
            <a:ext cx="1896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Preencher Cadastro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308861D-0531-4FD0-9B0F-7CDAF9B923A2}"/>
              </a:ext>
            </a:extLst>
          </p:cNvPr>
          <p:cNvCxnSpPr/>
          <p:nvPr/>
        </p:nvCxnSpPr>
        <p:spPr>
          <a:xfrm>
            <a:off x="8062677" y="1634757"/>
            <a:ext cx="0" cy="28881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4D193E-FB55-4FD3-8D08-80579C892C4B}"/>
              </a:ext>
            </a:extLst>
          </p:cNvPr>
          <p:cNvSpPr txBox="1"/>
          <p:nvPr/>
        </p:nvSpPr>
        <p:spPr>
          <a:xfrm>
            <a:off x="9026899" y="1696677"/>
            <a:ext cx="1516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Nunito" pitchFamily="2" charset="0"/>
                <a:cs typeface="Arial" panose="020B0604020202020204" pitchFamily="34" charset="0"/>
              </a:rPr>
              <a:t>DD/MM/YYYY</a:t>
            </a:r>
          </a:p>
        </p:txBody>
      </p:sp>
    </p:spTree>
    <p:extLst>
      <p:ext uri="{BB962C8B-B14F-4D97-AF65-F5344CB8AC3E}">
        <p14:creationId xmlns:p14="http://schemas.microsoft.com/office/powerpoint/2010/main" val="330765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1">
            <a:extLst>
              <a:ext uri="{FF2B5EF4-FFF2-40B4-BE49-F238E27FC236}">
                <a16:creationId xmlns:a16="http://schemas.microsoft.com/office/drawing/2014/main" id="{CA05B771-756E-4D0D-A19B-8F1CCF4D8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2"/>
          <a:stretch/>
        </p:blipFill>
        <p:spPr>
          <a:xfrm>
            <a:off x="4373168" y="347260"/>
            <a:ext cx="3149979" cy="61634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DB1C71D-2881-4ABB-883D-68D8C2BFBB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2"/>
          <a:stretch/>
        </p:blipFill>
        <p:spPr>
          <a:xfrm>
            <a:off x="4373168" y="347259"/>
            <a:ext cx="3128171" cy="6163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E854784-400C-4D35-9C8B-701F8EDE9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2"/>
          <a:stretch/>
        </p:blipFill>
        <p:spPr>
          <a:xfrm>
            <a:off x="4362521" y="347258"/>
            <a:ext cx="3128171" cy="6163479"/>
          </a:xfrm>
          <a:prstGeom prst="rect">
            <a:avLst/>
          </a:prstGeom>
        </p:spPr>
      </p:pic>
      <p:pic>
        <p:nvPicPr>
          <p:cNvPr id="12" name="img1">
            <a:extLst>
              <a:ext uri="{FF2B5EF4-FFF2-40B4-BE49-F238E27FC236}">
                <a16:creationId xmlns:a16="http://schemas.microsoft.com/office/drawing/2014/main" id="{EBCE5702-03C7-4284-B49B-E69C4B8846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81"/>
          <a:stretch/>
        </p:blipFill>
        <p:spPr>
          <a:xfrm>
            <a:off x="4330066" y="347258"/>
            <a:ext cx="3160626" cy="62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9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1">
            <a:extLst>
              <a:ext uri="{FF2B5EF4-FFF2-40B4-BE49-F238E27FC236}">
                <a16:creationId xmlns:a16="http://schemas.microsoft.com/office/drawing/2014/main" id="{3580583F-9D75-4BF9-B555-C565BE9A9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5" y="202948"/>
            <a:ext cx="3483186" cy="6192330"/>
          </a:xfrm>
          <a:prstGeom prst="rect">
            <a:avLst/>
          </a:prstGeom>
        </p:spPr>
      </p:pic>
      <p:pic>
        <p:nvPicPr>
          <p:cNvPr id="15" name="img1">
            <a:extLst>
              <a:ext uri="{FF2B5EF4-FFF2-40B4-BE49-F238E27FC236}">
                <a16:creationId xmlns:a16="http://schemas.microsoft.com/office/drawing/2014/main" id="{E41E7F8F-EF80-4260-81E6-CDA39D8EA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7" y="202950"/>
            <a:ext cx="3466956" cy="616347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6B347F2-8FCF-4646-9514-EE2C8643D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0" y="202948"/>
            <a:ext cx="3466957" cy="616347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1AAEE5E-B3BD-4C2E-8BEF-F4ED5F3DF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878" y="231800"/>
            <a:ext cx="3466957" cy="616347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AFB12FF-3320-4682-989F-1E9051297A89}"/>
              </a:ext>
            </a:extLst>
          </p:cNvPr>
          <p:cNvSpPr txBox="1"/>
          <p:nvPr/>
        </p:nvSpPr>
        <p:spPr>
          <a:xfrm>
            <a:off x="4836070" y="543344"/>
            <a:ext cx="280536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b="1" dirty="0">
                <a:solidFill>
                  <a:srgbClr val="2B8944"/>
                </a:solidFill>
              </a:rPr>
              <a:t>Recuperação de Senha</a:t>
            </a:r>
            <a:endParaRPr lang="pt-BR" sz="1400" b="1" dirty="0">
              <a:solidFill>
                <a:srgbClr val="2B8944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C97BE94-3E61-4605-82CD-3EAD7586D13D}"/>
              </a:ext>
            </a:extLst>
          </p:cNvPr>
          <p:cNvCxnSpPr>
            <a:cxnSpLocks/>
          </p:cNvCxnSpPr>
          <p:nvPr/>
        </p:nvCxnSpPr>
        <p:spPr>
          <a:xfrm flipV="1">
            <a:off x="6238751" y="2348341"/>
            <a:ext cx="0" cy="2567711"/>
          </a:xfrm>
          <a:prstGeom prst="line">
            <a:avLst/>
          </a:prstGeom>
          <a:ln>
            <a:solidFill>
              <a:srgbClr val="2B8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45C944AD-7AE8-4065-B79A-B6FFBD46BFB9}"/>
              </a:ext>
            </a:extLst>
          </p:cNvPr>
          <p:cNvCxnSpPr>
            <a:cxnSpLocks/>
          </p:cNvCxnSpPr>
          <p:nvPr/>
        </p:nvCxnSpPr>
        <p:spPr>
          <a:xfrm>
            <a:off x="3352800" y="2050473"/>
            <a:ext cx="665018" cy="60036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0CEBC939-92A4-4456-A058-958709DE2E06}"/>
              </a:ext>
            </a:extLst>
          </p:cNvPr>
          <p:cNvCxnSpPr>
            <a:cxnSpLocks/>
          </p:cNvCxnSpPr>
          <p:nvPr/>
        </p:nvCxnSpPr>
        <p:spPr>
          <a:xfrm flipV="1">
            <a:off x="3352800" y="2648522"/>
            <a:ext cx="647792" cy="602678"/>
          </a:xfrm>
          <a:prstGeom prst="bentConnector3">
            <a:avLst>
              <a:gd name="adj1" fmla="val 5142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8353EED4-4092-4D40-B690-A3EDD32EC1A3}"/>
              </a:ext>
            </a:extLst>
          </p:cNvPr>
          <p:cNvCxnSpPr>
            <a:cxnSpLocks/>
          </p:cNvCxnSpPr>
          <p:nvPr/>
        </p:nvCxnSpPr>
        <p:spPr>
          <a:xfrm flipV="1">
            <a:off x="8320956" y="1909613"/>
            <a:ext cx="800609" cy="73891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89803023-7600-46EF-B5FC-F321CE4DD667}"/>
              </a:ext>
            </a:extLst>
          </p:cNvPr>
          <p:cNvCxnSpPr>
            <a:cxnSpLocks/>
          </p:cNvCxnSpPr>
          <p:nvPr/>
        </p:nvCxnSpPr>
        <p:spPr>
          <a:xfrm>
            <a:off x="8320955" y="2648522"/>
            <a:ext cx="800610" cy="66501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024C610-4817-4227-A6E6-76FAC446FD4C}"/>
              </a:ext>
            </a:extLst>
          </p:cNvPr>
          <p:cNvSpPr txBox="1"/>
          <p:nvPr/>
        </p:nvSpPr>
        <p:spPr>
          <a:xfrm>
            <a:off x="4011341" y="2241975"/>
            <a:ext cx="196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B8944"/>
                </a:solidFill>
              </a:rPr>
              <a:t>Campo para verificação da conta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7F2C1E3-2FB3-4D88-86A1-371DC34FE96E}"/>
              </a:ext>
            </a:extLst>
          </p:cNvPr>
          <p:cNvSpPr txBox="1"/>
          <p:nvPr/>
        </p:nvSpPr>
        <p:spPr>
          <a:xfrm>
            <a:off x="6599472" y="2406260"/>
            <a:ext cx="196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B8944"/>
                </a:solidFill>
              </a:rPr>
              <a:t>Alterar Senha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26AA5562-F2FC-46AE-AEA2-6D68754821D9}"/>
              </a:ext>
            </a:extLst>
          </p:cNvPr>
          <p:cNvCxnSpPr/>
          <p:nvPr/>
        </p:nvCxnSpPr>
        <p:spPr>
          <a:xfrm>
            <a:off x="5499855" y="5430982"/>
            <a:ext cx="1994876" cy="0"/>
          </a:xfrm>
          <a:prstGeom prst="straightConnector1">
            <a:avLst/>
          </a:prstGeom>
          <a:ln w="28575">
            <a:solidFill>
              <a:srgbClr val="2B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41412E01-C614-4E4D-936E-737488D45845}"/>
              </a:ext>
            </a:extLst>
          </p:cNvPr>
          <p:cNvCxnSpPr>
            <a:cxnSpLocks/>
          </p:cNvCxnSpPr>
          <p:nvPr/>
        </p:nvCxnSpPr>
        <p:spPr>
          <a:xfrm flipH="1">
            <a:off x="5035064" y="5430982"/>
            <a:ext cx="942110" cy="0"/>
          </a:xfrm>
          <a:prstGeom prst="straightConnector1">
            <a:avLst/>
          </a:prstGeom>
          <a:ln w="28575">
            <a:solidFill>
              <a:srgbClr val="2B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83476E1-4A32-4AE6-8294-2F8740B1519C}"/>
              </a:ext>
            </a:extLst>
          </p:cNvPr>
          <p:cNvSpPr txBox="1"/>
          <p:nvPr/>
        </p:nvSpPr>
        <p:spPr>
          <a:xfrm>
            <a:off x="4325011" y="5701750"/>
            <a:ext cx="382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B8944"/>
                </a:solidFill>
              </a:rPr>
              <a:t>Após a verificação, libera a alteração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EE936E0-1E1B-46D6-AD4E-0BE37D3371D3}"/>
              </a:ext>
            </a:extLst>
          </p:cNvPr>
          <p:cNvSpPr txBox="1"/>
          <p:nvPr/>
        </p:nvSpPr>
        <p:spPr>
          <a:xfrm>
            <a:off x="783981" y="1976206"/>
            <a:ext cx="1516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Nunito" pitchFamily="2" charset="0"/>
                <a:cs typeface="Arial" panose="020B0604020202020204" pitchFamily="34" charset="0"/>
              </a:rPr>
              <a:t>DD/MM/YYYY</a:t>
            </a:r>
          </a:p>
        </p:txBody>
      </p:sp>
    </p:spTree>
    <p:extLst>
      <p:ext uri="{BB962C8B-B14F-4D97-AF65-F5344CB8AC3E}">
        <p14:creationId xmlns:p14="http://schemas.microsoft.com/office/powerpoint/2010/main" val="249422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A8CB4FE-6D9E-4721-864B-4AE292D26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9EF9087-45D6-44E8-919C-AB620FACD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F7C06B5-7FEF-47F4-B553-9884B2C6A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DB05C91-EA83-4466-AADD-623330482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4A69CB7-110C-42E2-A5B6-4DA409DFA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3FDB160-7E07-4206-9EEC-7BF51009C695}"/>
              </a:ext>
            </a:extLst>
          </p:cNvPr>
          <p:cNvSpPr txBox="1"/>
          <p:nvPr/>
        </p:nvSpPr>
        <p:spPr>
          <a:xfrm>
            <a:off x="881502" y="819520"/>
            <a:ext cx="27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2">
                    <a:lumMod val="75000"/>
                  </a:schemeClr>
                </a:solidFill>
              </a:rPr>
              <a:t>Página Inicial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BADB5B-95D4-414D-B3C1-023347DD1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63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65B50D-10AF-43F9-9DFE-DB6F0E2BE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r="8975"/>
          <a:stretch/>
        </p:blipFill>
        <p:spPr>
          <a:xfrm>
            <a:off x="3565240" y="1883294"/>
            <a:ext cx="5026318" cy="109235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07189F5-4700-40C5-9B71-FEDB46CD6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r="9345"/>
          <a:stretch/>
        </p:blipFill>
        <p:spPr>
          <a:xfrm>
            <a:off x="3565242" y="1846385"/>
            <a:ext cx="5026316" cy="1091276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89018BD-E019-4726-BE78-7FBF4AA96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r="9345"/>
          <a:stretch/>
        </p:blipFill>
        <p:spPr>
          <a:xfrm>
            <a:off x="3565242" y="1846385"/>
            <a:ext cx="5026318" cy="1091276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56D9D91-9E84-4A06-B1AA-6A694FCF46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r="9345"/>
          <a:stretch/>
        </p:blipFill>
        <p:spPr>
          <a:xfrm>
            <a:off x="3565243" y="1846385"/>
            <a:ext cx="5026318" cy="1091276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50B437C-0F1C-4852-ADC3-F3B8866170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3" r="9345"/>
          <a:stretch/>
        </p:blipFill>
        <p:spPr>
          <a:xfrm>
            <a:off x="3643290" y="1846385"/>
            <a:ext cx="4948270" cy="1091276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82231424-7A9A-4E07-A307-C28B13C65F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3"/>
          <a:stretch/>
        </p:blipFill>
        <p:spPr>
          <a:xfrm>
            <a:off x="3643289" y="1846385"/>
            <a:ext cx="5521927" cy="10912766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81AA50C8-1787-4DD9-8231-48955D0A780F}"/>
              </a:ext>
            </a:extLst>
          </p:cNvPr>
          <p:cNvGrpSpPr/>
          <p:nvPr/>
        </p:nvGrpSpPr>
        <p:grpSpPr>
          <a:xfrm>
            <a:off x="492369" y="1846385"/>
            <a:ext cx="3499344" cy="874346"/>
            <a:chOff x="492369" y="1846385"/>
            <a:chExt cx="3499344" cy="874346"/>
          </a:xfrm>
        </p:grpSpPr>
        <p:cxnSp>
          <p:nvCxnSpPr>
            <p:cNvPr id="4" name="Conector: Angulado 3">
              <a:extLst>
                <a:ext uri="{FF2B5EF4-FFF2-40B4-BE49-F238E27FC236}">
                  <a16:creationId xmlns:a16="http://schemas.microsoft.com/office/drawing/2014/main" id="{427A5DD3-A807-467A-BFDC-41242C0D0A76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rot="10800000">
              <a:off x="1802424" y="2246495"/>
              <a:ext cx="2189289" cy="474236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1EAB27B-428E-46D6-A533-5BDDEB3CC767}"/>
                </a:ext>
              </a:extLst>
            </p:cNvPr>
            <p:cNvSpPr txBox="1"/>
            <p:nvPr/>
          </p:nvSpPr>
          <p:spPr>
            <a:xfrm>
              <a:off x="492369" y="1846385"/>
              <a:ext cx="2620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2B8944"/>
                  </a:solidFill>
                </a:rPr>
                <a:t>Indicador de Data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527A0F9-1D8D-413A-90EB-0132213D4F9D}"/>
              </a:ext>
            </a:extLst>
          </p:cNvPr>
          <p:cNvGrpSpPr/>
          <p:nvPr/>
        </p:nvGrpSpPr>
        <p:grpSpPr>
          <a:xfrm>
            <a:off x="492369" y="4390293"/>
            <a:ext cx="3499348" cy="874348"/>
            <a:chOff x="492369" y="1846385"/>
            <a:chExt cx="3499348" cy="874348"/>
          </a:xfrm>
        </p:grpSpPr>
        <p:cxnSp>
          <p:nvCxnSpPr>
            <p:cNvPr id="9" name="Conector: Angulado 8">
              <a:extLst>
                <a:ext uri="{FF2B5EF4-FFF2-40B4-BE49-F238E27FC236}">
                  <a16:creationId xmlns:a16="http://schemas.microsoft.com/office/drawing/2014/main" id="{9C0E0362-4E05-40F4-A07D-5CE3132E5E9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rot="10800000">
              <a:off x="1802424" y="2246495"/>
              <a:ext cx="2189293" cy="474238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EF442E9-F31E-400E-A39C-7416CAA9D561}"/>
                </a:ext>
              </a:extLst>
            </p:cNvPr>
            <p:cNvSpPr txBox="1"/>
            <p:nvPr/>
          </p:nvSpPr>
          <p:spPr>
            <a:xfrm>
              <a:off x="492369" y="1846385"/>
              <a:ext cx="2620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2B8944"/>
                  </a:solidFill>
                </a:rPr>
                <a:t>Indicador Peso Atual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02C7E0-0351-4B63-97B6-323AECB344F2}"/>
              </a:ext>
            </a:extLst>
          </p:cNvPr>
          <p:cNvSpPr txBox="1"/>
          <p:nvPr/>
        </p:nvSpPr>
        <p:spPr>
          <a:xfrm>
            <a:off x="3977054" y="920197"/>
            <a:ext cx="4237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2B8944"/>
                </a:solidFill>
              </a:rPr>
              <a:t>Barra de Progresso Circular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F91A5EF-64BF-490A-8C4C-5C78AB063EEE}"/>
              </a:ext>
            </a:extLst>
          </p:cNvPr>
          <p:cNvGrpSpPr/>
          <p:nvPr/>
        </p:nvGrpSpPr>
        <p:grpSpPr>
          <a:xfrm>
            <a:off x="8200291" y="4512026"/>
            <a:ext cx="3276783" cy="869135"/>
            <a:chOff x="1365741" y="1846385"/>
            <a:chExt cx="3276783" cy="869135"/>
          </a:xfrm>
        </p:grpSpPr>
        <p:cxnSp>
          <p:nvCxnSpPr>
            <p:cNvPr id="16" name="Conector: Angulado 15">
              <a:extLst>
                <a:ext uri="{FF2B5EF4-FFF2-40B4-BE49-F238E27FC236}">
                  <a16:creationId xmlns:a16="http://schemas.microsoft.com/office/drawing/2014/main" id="{E549A295-14D3-413F-9E89-28F577A42EFA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1365741" y="2246495"/>
              <a:ext cx="1966729" cy="469025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7043B917-90AF-42D8-B304-9EB8AEAD7D3C}"/>
                </a:ext>
              </a:extLst>
            </p:cNvPr>
            <p:cNvSpPr txBox="1"/>
            <p:nvPr/>
          </p:nvSpPr>
          <p:spPr>
            <a:xfrm>
              <a:off x="2022416" y="1846385"/>
              <a:ext cx="2620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2B8944"/>
                  </a:solidFill>
                </a:rPr>
                <a:t>Indicador Peso Ideal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AEBFAB4-0B9A-4224-AF6E-CDCFD779A0A6}"/>
              </a:ext>
            </a:extLst>
          </p:cNvPr>
          <p:cNvGrpSpPr/>
          <p:nvPr/>
        </p:nvGrpSpPr>
        <p:grpSpPr>
          <a:xfrm>
            <a:off x="8200291" y="1944404"/>
            <a:ext cx="3276783" cy="869134"/>
            <a:chOff x="1365741" y="1846385"/>
            <a:chExt cx="3276783" cy="869134"/>
          </a:xfrm>
        </p:grpSpPr>
        <p:cxnSp>
          <p:nvCxnSpPr>
            <p:cNvPr id="19" name="Conector: Angulado 18">
              <a:extLst>
                <a:ext uri="{FF2B5EF4-FFF2-40B4-BE49-F238E27FC236}">
                  <a16:creationId xmlns:a16="http://schemas.microsoft.com/office/drawing/2014/main" id="{574DC9F7-E376-4905-A696-B1AD9C587F9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365741" y="2308050"/>
              <a:ext cx="1966729" cy="40746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96567A73-CB5D-4150-84E3-70CDE1644DC8}"/>
                </a:ext>
              </a:extLst>
            </p:cNvPr>
            <p:cNvSpPr txBox="1"/>
            <p:nvPr/>
          </p:nvSpPr>
          <p:spPr>
            <a:xfrm>
              <a:off x="2022416" y="1846385"/>
              <a:ext cx="2620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rgbClr val="2B8944"/>
                  </a:solidFill>
                </a:rPr>
                <a:t>IMC Automático</a:t>
              </a:r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B5CB40A-B120-498A-962C-C9CC89F2CA6A}"/>
              </a:ext>
            </a:extLst>
          </p:cNvPr>
          <p:cNvSpPr txBox="1"/>
          <p:nvPr/>
        </p:nvSpPr>
        <p:spPr>
          <a:xfrm>
            <a:off x="4819648" y="1293800"/>
            <a:ext cx="255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(Acompanha os </a:t>
            </a:r>
            <a:r>
              <a:rPr lang="pt-BR" sz="2000" dirty="0" err="1">
                <a:solidFill>
                  <a:srgbClr val="2B8944"/>
                </a:solidFill>
              </a:rPr>
              <a:t>check</a:t>
            </a:r>
            <a:r>
              <a:rPr lang="pt-BR" sz="2000" dirty="0">
                <a:solidFill>
                  <a:srgbClr val="2B8944"/>
                </a:solidFill>
              </a:rPr>
              <a:t>)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B0BFCF3-1E7D-4C15-B6AF-E7CF26D272CF}"/>
              </a:ext>
            </a:extLst>
          </p:cNvPr>
          <p:cNvCxnSpPr>
            <a:endCxn id="22" idx="2"/>
          </p:cNvCxnSpPr>
          <p:nvPr/>
        </p:nvCxnSpPr>
        <p:spPr>
          <a:xfrm flipV="1">
            <a:off x="6095998" y="1693910"/>
            <a:ext cx="0" cy="1427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95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8E9205D-67A5-4382-992C-E5B024085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r="9243"/>
          <a:stretch/>
        </p:blipFill>
        <p:spPr>
          <a:xfrm>
            <a:off x="646545" y="1741149"/>
            <a:ext cx="2266394" cy="498892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481BCDB-B8C7-4B0F-B4FA-218651E44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r="10016"/>
          <a:stretch/>
        </p:blipFill>
        <p:spPr>
          <a:xfrm>
            <a:off x="624873" y="1741149"/>
            <a:ext cx="2266395" cy="498892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2B978AF-3091-42CF-A70A-E5D8D7A08D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r="14038"/>
          <a:stretch/>
        </p:blipFill>
        <p:spPr>
          <a:xfrm>
            <a:off x="624873" y="1752035"/>
            <a:ext cx="2153495" cy="498892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C3F4C89-0E59-47B8-91E6-9AEB97A2A4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6" r="10016"/>
          <a:stretch/>
        </p:blipFill>
        <p:spPr>
          <a:xfrm>
            <a:off x="737772" y="1752035"/>
            <a:ext cx="2153495" cy="49889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3ED37E2-5320-47F2-8F0D-68483CF70C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r="10016"/>
          <a:stretch/>
        </p:blipFill>
        <p:spPr>
          <a:xfrm>
            <a:off x="646545" y="1762921"/>
            <a:ext cx="2244723" cy="4988921"/>
          </a:xfrm>
          <a:prstGeom prst="rect">
            <a:avLst/>
          </a:prstGeom>
        </p:spPr>
      </p:pic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5BB8A057-C800-458F-BAA8-6B061FA6CEAB}"/>
              </a:ext>
            </a:extLst>
          </p:cNvPr>
          <p:cNvCxnSpPr>
            <a:cxnSpLocks/>
          </p:cNvCxnSpPr>
          <p:nvPr/>
        </p:nvCxnSpPr>
        <p:spPr>
          <a:xfrm flipV="1">
            <a:off x="2778369" y="1103602"/>
            <a:ext cx="5310554" cy="3072742"/>
          </a:xfrm>
          <a:prstGeom prst="bentConnector3">
            <a:avLst>
              <a:gd name="adj1" fmla="val 7616"/>
            </a:avLst>
          </a:prstGeom>
          <a:ln w="38100">
            <a:solidFill>
              <a:srgbClr val="2B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1E61DD1F-17DE-4462-B6D5-1A21F34051F9}"/>
              </a:ext>
            </a:extLst>
          </p:cNvPr>
          <p:cNvCxnSpPr>
            <a:cxnSpLocks/>
          </p:cNvCxnSpPr>
          <p:nvPr/>
        </p:nvCxnSpPr>
        <p:spPr>
          <a:xfrm flipV="1">
            <a:off x="2778369" y="2699238"/>
            <a:ext cx="5310554" cy="1477106"/>
          </a:xfrm>
          <a:prstGeom prst="bentConnector3">
            <a:avLst>
              <a:gd name="adj1" fmla="val 17219"/>
            </a:avLst>
          </a:prstGeom>
          <a:ln w="38100">
            <a:solidFill>
              <a:srgbClr val="2B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0F1964E0-9EB7-4286-A6AD-54744BD8BCEE}"/>
              </a:ext>
            </a:extLst>
          </p:cNvPr>
          <p:cNvCxnSpPr>
            <a:cxnSpLocks/>
          </p:cNvCxnSpPr>
          <p:nvPr/>
        </p:nvCxnSpPr>
        <p:spPr>
          <a:xfrm>
            <a:off x="2778369" y="4176344"/>
            <a:ext cx="5310554" cy="118530"/>
          </a:xfrm>
          <a:prstGeom prst="bentConnector3">
            <a:avLst>
              <a:gd name="adj1" fmla="val 50000"/>
            </a:avLst>
          </a:prstGeom>
          <a:ln w="38100">
            <a:solidFill>
              <a:srgbClr val="2B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C595B247-AD39-41A9-A501-9BCB8333360A}"/>
              </a:ext>
            </a:extLst>
          </p:cNvPr>
          <p:cNvCxnSpPr>
            <a:cxnSpLocks/>
          </p:cNvCxnSpPr>
          <p:nvPr/>
        </p:nvCxnSpPr>
        <p:spPr>
          <a:xfrm>
            <a:off x="2778369" y="4176344"/>
            <a:ext cx="5310554" cy="1643824"/>
          </a:xfrm>
          <a:prstGeom prst="bentConnector3">
            <a:avLst>
              <a:gd name="adj1" fmla="val 12417"/>
            </a:avLst>
          </a:prstGeom>
          <a:ln w="38100">
            <a:solidFill>
              <a:srgbClr val="2B89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EC2209C-426B-4F4F-A059-A0820E1435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r="3606"/>
          <a:stretch/>
        </p:blipFill>
        <p:spPr>
          <a:xfrm>
            <a:off x="4044462" y="2"/>
            <a:ext cx="3613638" cy="685799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66B7C82-E372-44F2-8081-3D2623B044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/>
          <a:stretch/>
        </p:blipFill>
        <p:spPr>
          <a:xfrm>
            <a:off x="7939454" y="-2"/>
            <a:ext cx="3715355" cy="6858000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7851CBF2-FB9D-4750-BA54-4E4E082D3386}"/>
              </a:ext>
            </a:extLst>
          </p:cNvPr>
          <p:cNvSpPr txBox="1"/>
          <p:nvPr/>
        </p:nvSpPr>
        <p:spPr>
          <a:xfrm>
            <a:off x="366051" y="284067"/>
            <a:ext cx="25252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5400" b="1" dirty="0" err="1">
                <a:solidFill>
                  <a:schemeClr val="accent1">
                    <a:lumMod val="75000"/>
                  </a:schemeClr>
                </a:solidFill>
              </a:rPr>
              <a:t>Div</a:t>
            </a:r>
            <a:endParaRPr lang="pt-BR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0C9BBA3-D5F1-4FF9-9C70-397D34E5550B}"/>
              </a:ext>
            </a:extLst>
          </p:cNvPr>
          <p:cNvSpPr txBox="1"/>
          <p:nvPr/>
        </p:nvSpPr>
        <p:spPr>
          <a:xfrm>
            <a:off x="387722" y="863928"/>
            <a:ext cx="25252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75000"/>
                  </a:schemeClr>
                </a:solidFill>
              </a:rPr>
              <a:t>Interativa</a:t>
            </a: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5F3C1FF-AFF6-4473-AF5C-2A6A6CBF18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r="8855"/>
          <a:stretch/>
        </p:blipFill>
        <p:spPr>
          <a:xfrm>
            <a:off x="624873" y="1741150"/>
            <a:ext cx="2298050" cy="50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7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73379F9C-AB8A-48A0-B7B8-E76078EBF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4" y="346440"/>
            <a:ext cx="3500337" cy="622282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6CD95D8-4A91-4B94-9179-21B1810E1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4" y="346440"/>
            <a:ext cx="3500337" cy="622282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979A3DB6-65D6-4067-A4F7-CD55C3E8D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4" y="346440"/>
            <a:ext cx="3500337" cy="6222822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EA8BAF3-EA04-40B8-AA84-1E3D729D1B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2452" r="7766" b="928"/>
          <a:stretch/>
        </p:blipFill>
        <p:spPr>
          <a:xfrm>
            <a:off x="648703" y="498996"/>
            <a:ext cx="3002499" cy="601256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354B796-8DAD-4A71-8640-C42E0CB6E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4" y="346440"/>
            <a:ext cx="3500337" cy="622282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5B2A322-8196-44AE-9C74-99BA6A6A2C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56430" r="13469" b="28399"/>
          <a:stretch/>
        </p:blipFill>
        <p:spPr>
          <a:xfrm>
            <a:off x="4491712" y="2653723"/>
            <a:ext cx="5153031" cy="1869326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7851CBF2-FB9D-4750-BA54-4E4E082D3386}"/>
              </a:ext>
            </a:extLst>
          </p:cNvPr>
          <p:cNvSpPr txBox="1"/>
          <p:nvPr/>
        </p:nvSpPr>
        <p:spPr>
          <a:xfrm>
            <a:off x="5099538" y="498996"/>
            <a:ext cx="56259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b="1" dirty="0" err="1">
                <a:solidFill>
                  <a:srgbClr val="2B8944"/>
                </a:solidFill>
              </a:rPr>
              <a:t>Check</a:t>
            </a:r>
            <a:r>
              <a:rPr lang="pt-BR" sz="5400" b="1" dirty="0">
                <a:solidFill>
                  <a:srgbClr val="2B8944"/>
                </a:solidFill>
              </a:rPr>
              <a:t> de Refeições</a:t>
            </a:r>
            <a:endParaRPr lang="pt-BR" sz="2800" b="1" dirty="0">
              <a:solidFill>
                <a:srgbClr val="2B8944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75555F-3012-495D-B4F7-B592D3BD020F}"/>
              </a:ext>
            </a:extLst>
          </p:cNvPr>
          <p:cNvSpPr txBox="1"/>
          <p:nvPr/>
        </p:nvSpPr>
        <p:spPr>
          <a:xfrm>
            <a:off x="4417822" y="1822436"/>
            <a:ext cx="1678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Refeição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3FC7A45-72C1-4590-A8D8-A6CA5ED141CE}"/>
              </a:ext>
            </a:extLst>
          </p:cNvPr>
          <p:cNvSpPr txBox="1"/>
          <p:nvPr/>
        </p:nvSpPr>
        <p:spPr>
          <a:xfrm>
            <a:off x="5330702" y="5403959"/>
            <a:ext cx="2410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Alimentação Indicada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4E5DC19-B977-4E35-B9CA-A962CDFA84FF}"/>
              </a:ext>
            </a:extLst>
          </p:cNvPr>
          <p:cNvSpPr txBox="1"/>
          <p:nvPr/>
        </p:nvSpPr>
        <p:spPr>
          <a:xfrm>
            <a:off x="10640290" y="3457851"/>
            <a:ext cx="840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solidFill>
                  <a:srgbClr val="2B8944"/>
                </a:solidFill>
              </a:rPr>
              <a:t>Check</a:t>
            </a:r>
            <a:endParaRPr lang="pt-BR" sz="2000" dirty="0">
              <a:solidFill>
                <a:srgbClr val="2B8944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4E85879-0960-44DF-A642-7FE1E9976FB1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256911" y="2222546"/>
            <a:ext cx="0" cy="7792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E402FFA-1E27-4407-9D26-9869EFA96A08}"/>
              </a:ext>
            </a:extLst>
          </p:cNvPr>
          <p:cNvCxnSpPr>
            <a:cxnSpLocks/>
          </p:cNvCxnSpPr>
          <p:nvPr/>
        </p:nvCxnSpPr>
        <p:spPr>
          <a:xfrm>
            <a:off x="6536147" y="4331855"/>
            <a:ext cx="0" cy="10714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008E896-1852-4D7E-A144-C7441639D5A2}"/>
              </a:ext>
            </a:extLst>
          </p:cNvPr>
          <p:cNvCxnSpPr>
            <a:cxnSpLocks/>
          </p:cNvCxnSpPr>
          <p:nvPr/>
        </p:nvCxnSpPr>
        <p:spPr>
          <a:xfrm>
            <a:off x="9328727" y="3657906"/>
            <a:ext cx="131156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98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2B8944"/>
            </a:gs>
            <a:gs pos="100000">
              <a:srgbClr val="34A85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4065C2F-ECC0-49D6-B356-154DDC6E6357}"/>
              </a:ext>
            </a:extLst>
          </p:cNvPr>
          <p:cNvSpPr txBox="1"/>
          <p:nvPr/>
        </p:nvSpPr>
        <p:spPr>
          <a:xfrm>
            <a:off x="1999386" y="2321004"/>
            <a:ext cx="3778246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</a:rPr>
              <a:t>CONCEITO</a:t>
            </a:r>
          </a:p>
          <a:p>
            <a:pPr algn="ctr"/>
            <a:r>
              <a:rPr lang="pt-BR" sz="7200" b="1" dirty="0">
                <a:solidFill>
                  <a:schemeClr val="bg1"/>
                </a:solidFill>
              </a:rPr>
              <a:t>CRIATIVO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EF9F3C-FFAB-4590-B849-E854743C0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65" y="1225264"/>
            <a:ext cx="4627418" cy="42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3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982F48F-2246-40A1-AAE7-E18D4B3AE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06"/>
          <a:stretch/>
        </p:blipFill>
        <p:spPr>
          <a:xfrm>
            <a:off x="1071418" y="2743197"/>
            <a:ext cx="10049164" cy="25537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F0E9619-B2E8-4262-B73E-D16AFC74B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06"/>
          <a:stretch/>
        </p:blipFill>
        <p:spPr>
          <a:xfrm>
            <a:off x="1071418" y="2743199"/>
            <a:ext cx="10049164" cy="25537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3E7290B-EDB4-48AD-A0AA-CC9E62B12D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06"/>
          <a:stretch/>
        </p:blipFill>
        <p:spPr>
          <a:xfrm>
            <a:off x="1071418" y="2743199"/>
            <a:ext cx="10049164" cy="2553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542175C-D15C-439A-9783-C20C4525E6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86440" r="7766" b="927"/>
          <a:stretch/>
        </p:blipFill>
        <p:spPr>
          <a:xfrm>
            <a:off x="1297397" y="2949677"/>
            <a:ext cx="8619915" cy="225683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0CC0FC7-A4B3-4ED2-8E99-654265A6EE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06"/>
          <a:stretch/>
        </p:blipFill>
        <p:spPr>
          <a:xfrm>
            <a:off x="1071418" y="2743199"/>
            <a:ext cx="10049164" cy="2553699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7851CBF2-FB9D-4750-BA54-4E4E082D3386}"/>
              </a:ext>
            </a:extLst>
          </p:cNvPr>
          <p:cNvSpPr txBox="1"/>
          <p:nvPr/>
        </p:nvSpPr>
        <p:spPr>
          <a:xfrm>
            <a:off x="3165505" y="822267"/>
            <a:ext cx="586098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b="1" dirty="0">
                <a:solidFill>
                  <a:srgbClr val="2B8944"/>
                </a:solidFill>
              </a:rPr>
              <a:t>Barra de Navegação</a:t>
            </a:r>
            <a:endParaRPr lang="pt-BR" sz="2800" b="1" dirty="0">
              <a:solidFill>
                <a:srgbClr val="2B8944"/>
              </a:solidFill>
            </a:endParaRP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54A66586-2656-40E1-A56C-2A6392351212}"/>
              </a:ext>
            </a:extLst>
          </p:cNvPr>
          <p:cNvCxnSpPr/>
          <p:nvPr/>
        </p:nvCxnSpPr>
        <p:spPr>
          <a:xfrm rot="5400000">
            <a:off x="1011382" y="3357418"/>
            <a:ext cx="1487054" cy="1366982"/>
          </a:xfrm>
          <a:prstGeom prst="bentConnector3">
            <a:avLst>
              <a:gd name="adj1" fmla="val 3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EB24EF7E-8A60-4A71-BB64-D5935F98C49F}"/>
              </a:ext>
            </a:extLst>
          </p:cNvPr>
          <p:cNvCxnSpPr/>
          <p:nvPr/>
        </p:nvCxnSpPr>
        <p:spPr>
          <a:xfrm rot="5400000">
            <a:off x="3629891" y="3749963"/>
            <a:ext cx="1487054" cy="1366982"/>
          </a:xfrm>
          <a:prstGeom prst="bentConnector3">
            <a:avLst>
              <a:gd name="adj1" fmla="val 574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6E6F1FD3-E6D3-4914-B372-A4FCAE50EC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08169" y="3816850"/>
            <a:ext cx="1606972" cy="135312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1F368A44-15FA-47FF-94A5-58AA7F186B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83163" y="3446456"/>
            <a:ext cx="1487054" cy="1188906"/>
          </a:xfrm>
          <a:prstGeom prst="bentConnector3">
            <a:avLst>
              <a:gd name="adj1" fmla="val -3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72921C5-A965-4475-B428-1CAA81EBF6C9}"/>
              </a:ext>
            </a:extLst>
          </p:cNvPr>
          <p:cNvSpPr txBox="1"/>
          <p:nvPr/>
        </p:nvSpPr>
        <p:spPr>
          <a:xfrm>
            <a:off x="232329" y="4976926"/>
            <a:ext cx="1678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Refeições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4EC54A-0754-4086-947E-1713F7AC34FA}"/>
              </a:ext>
            </a:extLst>
          </p:cNvPr>
          <p:cNvSpPr txBox="1"/>
          <p:nvPr/>
        </p:nvSpPr>
        <p:spPr>
          <a:xfrm>
            <a:off x="2636892" y="5377036"/>
            <a:ext cx="2106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Consumo de Água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39636BA-FC5A-4591-895F-9B1DF03D8141}"/>
              </a:ext>
            </a:extLst>
          </p:cNvPr>
          <p:cNvSpPr txBox="1"/>
          <p:nvPr/>
        </p:nvSpPr>
        <p:spPr>
          <a:xfrm>
            <a:off x="7669203" y="5377036"/>
            <a:ext cx="1678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Dietas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04EE50E-1207-48AF-A767-756A139E9980}"/>
              </a:ext>
            </a:extLst>
          </p:cNvPr>
          <p:cNvSpPr txBox="1"/>
          <p:nvPr/>
        </p:nvSpPr>
        <p:spPr>
          <a:xfrm>
            <a:off x="10182054" y="4896789"/>
            <a:ext cx="1678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Configurações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5BBAE42-269A-4E87-85DD-556B1A6C04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56430" r="12560" b="28399"/>
          <a:stretch/>
        </p:blipFill>
        <p:spPr>
          <a:xfrm>
            <a:off x="12464601" y="2362719"/>
            <a:ext cx="5216034" cy="186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5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40929C20-6AE9-4F7B-AA4A-0DDF1A0D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81" y="120718"/>
            <a:ext cx="3721817" cy="661656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D435315-0945-4442-90AF-69A7B7E17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81" y="120718"/>
            <a:ext cx="3721817" cy="661656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B688B08-CA4E-4D7D-8FE0-B1D3F4AE98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2452" r="7766" b="928"/>
          <a:stretch/>
        </p:blipFill>
        <p:spPr>
          <a:xfrm>
            <a:off x="4243460" y="286577"/>
            <a:ext cx="3192479" cy="639300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77719C5-12CF-44C2-A00F-3D7CB1039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81" y="120718"/>
            <a:ext cx="3721817" cy="661656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AF9560A-244D-41AE-8533-1A8D252B1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81" y="120718"/>
            <a:ext cx="3721817" cy="6616564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ECEA2B7-9A0C-4858-8E86-F34376FD88DC}"/>
              </a:ext>
            </a:extLst>
          </p:cNvPr>
          <p:cNvCxnSpPr/>
          <p:nvPr/>
        </p:nvCxnSpPr>
        <p:spPr>
          <a:xfrm flipH="1">
            <a:off x="2975505" y="3092807"/>
            <a:ext cx="18288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93335E0-1D68-4F29-A600-806CD8B9D074}"/>
              </a:ext>
            </a:extLst>
          </p:cNvPr>
          <p:cNvCxnSpPr>
            <a:cxnSpLocks/>
          </p:cNvCxnSpPr>
          <p:nvPr/>
        </p:nvCxnSpPr>
        <p:spPr>
          <a:xfrm>
            <a:off x="7073948" y="3071938"/>
            <a:ext cx="135312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3B686D9-8659-4AE2-9C12-8A8549D1F72B}"/>
              </a:ext>
            </a:extLst>
          </p:cNvPr>
          <p:cNvCxnSpPr>
            <a:cxnSpLocks/>
          </p:cNvCxnSpPr>
          <p:nvPr/>
        </p:nvCxnSpPr>
        <p:spPr>
          <a:xfrm>
            <a:off x="6966319" y="3601396"/>
            <a:ext cx="135312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7852C848-8132-4CB1-A565-D80B1144C3F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9931" y="3515027"/>
            <a:ext cx="1349620" cy="824346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A952AEA5-D87F-41B2-9832-0B1E041929DB}"/>
              </a:ext>
            </a:extLst>
          </p:cNvPr>
          <p:cNvCxnSpPr>
            <a:cxnSpLocks/>
          </p:cNvCxnSpPr>
          <p:nvPr/>
        </p:nvCxnSpPr>
        <p:spPr>
          <a:xfrm rot="10800000">
            <a:off x="3249931" y="4339374"/>
            <a:ext cx="1349620" cy="819726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3FE26F8-F5AB-4737-B3D8-AB67F5351AB7}"/>
              </a:ext>
            </a:extLst>
          </p:cNvPr>
          <p:cNvSpPr txBox="1"/>
          <p:nvPr/>
        </p:nvSpPr>
        <p:spPr>
          <a:xfrm>
            <a:off x="1017394" y="2744931"/>
            <a:ext cx="200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B8944"/>
                </a:solidFill>
              </a:rPr>
              <a:t>Campo Para Adicionar o Valor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2960BBD-1836-43F2-96BD-2AB119DBD5C6}"/>
              </a:ext>
            </a:extLst>
          </p:cNvPr>
          <p:cNvSpPr txBox="1"/>
          <p:nvPr/>
        </p:nvSpPr>
        <p:spPr>
          <a:xfrm>
            <a:off x="8322417" y="2862561"/>
            <a:ext cx="244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B8944"/>
                </a:solidFill>
              </a:rPr>
              <a:t>Botão para adicionar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CF0F5E2-2A11-434E-8119-A6B2A172D44D}"/>
              </a:ext>
            </a:extLst>
          </p:cNvPr>
          <p:cNvSpPr txBox="1"/>
          <p:nvPr/>
        </p:nvSpPr>
        <p:spPr>
          <a:xfrm>
            <a:off x="8214788" y="3416730"/>
            <a:ext cx="294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B8944"/>
                </a:solidFill>
              </a:rPr>
              <a:t>Botão para editar histórico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3C2597F-67D6-4AF4-8651-8D0E5A8A2CA6}"/>
              </a:ext>
            </a:extLst>
          </p:cNvPr>
          <p:cNvSpPr txBox="1"/>
          <p:nvPr/>
        </p:nvSpPr>
        <p:spPr>
          <a:xfrm>
            <a:off x="812640" y="4102375"/>
            <a:ext cx="246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Histórico de Consumo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B8EA96B6-63EA-4116-9048-66AA444F62E1}"/>
              </a:ext>
            </a:extLst>
          </p:cNvPr>
          <p:cNvCxnSpPr>
            <a:cxnSpLocks/>
          </p:cNvCxnSpPr>
          <p:nvPr/>
        </p:nvCxnSpPr>
        <p:spPr>
          <a:xfrm flipH="1">
            <a:off x="2078495" y="1474596"/>
            <a:ext cx="26554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CC7355F3-EF2F-4E14-8845-8C4783E0F8CD}"/>
              </a:ext>
            </a:extLst>
          </p:cNvPr>
          <p:cNvSpPr txBox="1"/>
          <p:nvPr/>
        </p:nvSpPr>
        <p:spPr>
          <a:xfrm>
            <a:off x="544702" y="1176042"/>
            <a:ext cx="1676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2B8944"/>
                </a:solidFill>
              </a:rPr>
              <a:t>Indicador do Consumo Atual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21EF38D6-A946-4514-80C3-11305B7420E2}"/>
              </a:ext>
            </a:extLst>
          </p:cNvPr>
          <p:cNvCxnSpPr>
            <a:cxnSpLocks/>
          </p:cNvCxnSpPr>
          <p:nvPr/>
        </p:nvCxnSpPr>
        <p:spPr>
          <a:xfrm>
            <a:off x="7053596" y="1316107"/>
            <a:ext cx="148816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BAAABF2-C4E4-43CD-BBE8-D575FCD39B21}"/>
              </a:ext>
            </a:extLst>
          </p:cNvPr>
          <p:cNvSpPr txBox="1"/>
          <p:nvPr/>
        </p:nvSpPr>
        <p:spPr>
          <a:xfrm>
            <a:off x="8437104" y="1023719"/>
            <a:ext cx="1676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2B8944"/>
                </a:solidFill>
              </a:rPr>
              <a:t>Indicador do Consumo Atual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F393F33B-E8E9-46F3-A931-7BE09353CB04}"/>
              </a:ext>
            </a:extLst>
          </p:cNvPr>
          <p:cNvCxnSpPr>
            <a:cxnSpLocks/>
          </p:cNvCxnSpPr>
          <p:nvPr/>
        </p:nvCxnSpPr>
        <p:spPr>
          <a:xfrm flipV="1">
            <a:off x="6373091" y="2023134"/>
            <a:ext cx="2328676" cy="277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438C843-8F9F-40B1-AB4E-C840C7E54A1E}"/>
              </a:ext>
            </a:extLst>
          </p:cNvPr>
          <p:cNvSpPr txBox="1"/>
          <p:nvPr/>
        </p:nvSpPr>
        <p:spPr>
          <a:xfrm>
            <a:off x="8587872" y="1835385"/>
            <a:ext cx="2940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2B8944"/>
                </a:solidFill>
              </a:rPr>
              <a:t>Progresso Acompanha Registro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16BB594-F89D-47E1-8877-8DC0E2F249D0}"/>
              </a:ext>
            </a:extLst>
          </p:cNvPr>
          <p:cNvSpPr txBox="1"/>
          <p:nvPr/>
        </p:nvSpPr>
        <p:spPr>
          <a:xfrm>
            <a:off x="487637" y="466542"/>
            <a:ext cx="34197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b="1" dirty="0">
                <a:solidFill>
                  <a:srgbClr val="00B0F0"/>
                </a:solidFill>
              </a:rPr>
              <a:t>Registro de Água</a:t>
            </a:r>
          </a:p>
        </p:txBody>
      </p:sp>
    </p:spTree>
    <p:extLst>
      <p:ext uri="{BB962C8B-B14F-4D97-AF65-F5344CB8AC3E}">
        <p14:creationId xmlns:p14="http://schemas.microsoft.com/office/powerpoint/2010/main" val="57756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44044D2-EA95-47D4-807F-F28E8C349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47" y="317589"/>
            <a:ext cx="3500337" cy="622282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D548E24-E592-412B-BE5A-60B78D232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2452" r="7766" b="928"/>
          <a:stretch/>
        </p:blipFill>
        <p:spPr>
          <a:xfrm>
            <a:off x="6026626" y="470145"/>
            <a:ext cx="3002499" cy="601256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D43A9FB-9973-4BFA-8D15-6C9445721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47" y="317589"/>
            <a:ext cx="3500337" cy="62228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6F2CC0D-586D-458F-A849-8CFCE00BC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47" y="317589"/>
            <a:ext cx="3500337" cy="62228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9A3B1BD-D39B-4A9E-B115-F68B50997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47" y="317589"/>
            <a:ext cx="3500337" cy="6222822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4EC54A-0754-4086-947E-1713F7AC34FA}"/>
              </a:ext>
            </a:extLst>
          </p:cNvPr>
          <p:cNvSpPr txBox="1"/>
          <p:nvPr/>
        </p:nvSpPr>
        <p:spPr>
          <a:xfrm>
            <a:off x="1372167" y="4193542"/>
            <a:ext cx="2451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accent2">
                    <a:lumMod val="75000"/>
                  </a:schemeClr>
                </a:solidFill>
              </a:rPr>
              <a:t>Dietas</a:t>
            </a:r>
          </a:p>
        </p:txBody>
      </p: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799EBFA4-5092-4E89-9605-BF2FE48005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39419" y="1139923"/>
            <a:ext cx="1349620" cy="824346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EE059BF-9DED-45A3-B1EC-9E05266D5128}"/>
              </a:ext>
            </a:extLst>
          </p:cNvPr>
          <p:cNvSpPr txBox="1"/>
          <p:nvPr/>
        </p:nvSpPr>
        <p:spPr>
          <a:xfrm>
            <a:off x="2270842" y="1606558"/>
            <a:ext cx="2320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Dietas de acordo com a necessidade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D0D5BC1-51CE-4707-9B84-224CDA4A4259}"/>
              </a:ext>
            </a:extLst>
          </p:cNvPr>
          <p:cNvCxnSpPr>
            <a:cxnSpLocks/>
          </p:cNvCxnSpPr>
          <p:nvPr/>
        </p:nvCxnSpPr>
        <p:spPr>
          <a:xfrm>
            <a:off x="8659155" y="2314444"/>
            <a:ext cx="84050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B2FB58-BA83-4EF3-8747-E9DE227547C6}"/>
              </a:ext>
            </a:extLst>
          </p:cNvPr>
          <p:cNvSpPr txBox="1"/>
          <p:nvPr/>
        </p:nvSpPr>
        <p:spPr>
          <a:xfrm>
            <a:off x="9421665" y="1892626"/>
            <a:ext cx="2165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2B8944"/>
                </a:solidFill>
              </a:rPr>
              <a:t>Botão para escolher dieta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9151A5-46CF-48B9-B639-0DC867A8CC7E}"/>
              </a:ext>
            </a:extLst>
          </p:cNvPr>
          <p:cNvSpPr txBox="1"/>
          <p:nvPr/>
        </p:nvSpPr>
        <p:spPr>
          <a:xfrm>
            <a:off x="9338571" y="2589657"/>
            <a:ext cx="240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2B8944"/>
                </a:solidFill>
              </a:rPr>
              <a:t>(Altera as refeições)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446B067-0952-4D4D-89C1-847DFDD44CE9}"/>
              </a:ext>
            </a:extLst>
          </p:cNvPr>
          <p:cNvCxnSpPr/>
          <p:nvPr/>
        </p:nvCxnSpPr>
        <p:spPr>
          <a:xfrm>
            <a:off x="5312229" y="1606558"/>
            <a:ext cx="0" cy="39233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70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C1E65452-B1E1-4DEE-8F0D-257782275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2452" r="7766" b="928"/>
          <a:stretch/>
        </p:blipFill>
        <p:spPr>
          <a:xfrm>
            <a:off x="1126933" y="290034"/>
            <a:ext cx="3176306" cy="636061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2A202CF-D199-411C-9731-DFA26855E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4" y="137478"/>
            <a:ext cx="3702962" cy="658304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F2952B-4F4E-4B13-B791-928B40AF6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4" y="137478"/>
            <a:ext cx="3702962" cy="658304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129C92E-95A1-4996-A2AB-5ADD2D902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4" y="137478"/>
            <a:ext cx="3702962" cy="658304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DD1DB00-79DD-4C92-A83E-FFAC9FD5C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4" y="137478"/>
            <a:ext cx="3702962" cy="6583044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4EC54A-0754-4086-947E-1713F7AC34FA}"/>
              </a:ext>
            </a:extLst>
          </p:cNvPr>
          <p:cNvSpPr txBox="1"/>
          <p:nvPr/>
        </p:nvSpPr>
        <p:spPr>
          <a:xfrm>
            <a:off x="6551166" y="345107"/>
            <a:ext cx="4280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2">
                    <a:lumMod val="50000"/>
                  </a:schemeClr>
                </a:solidFill>
              </a:rPr>
              <a:t>Configurações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D0D5BC1-51CE-4707-9B84-224CDA4A4259}"/>
              </a:ext>
            </a:extLst>
          </p:cNvPr>
          <p:cNvCxnSpPr>
            <a:cxnSpLocks/>
          </p:cNvCxnSpPr>
          <p:nvPr/>
        </p:nvCxnSpPr>
        <p:spPr>
          <a:xfrm>
            <a:off x="3971636" y="3089563"/>
            <a:ext cx="118225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9151A5-46CF-48B9-B639-0DC867A8CC7E}"/>
              </a:ext>
            </a:extLst>
          </p:cNvPr>
          <p:cNvSpPr txBox="1"/>
          <p:nvPr/>
        </p:nvSpPr>
        <p:spPr>
          <a:xfrm>
            <a:off x="5015344" y="2911050"/>
            <a:ext cx="2401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2B8944"/>
                </a:solidFill>
              </a:rPr>
              <a:t>Opção de Alterar dados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308AA59-C426-477F-89CF-9D1B83546540}"/>
              </a:ext>
            </a:extLst>
          </p:cNvPr>
          <p:cNvCxnSpPr>
            <a:cxnSpLocks/>
          </p:cNvCxnSpPr>
          <p:nvPr/>
        </p:nvCxnSpPr>
        <p:spPr>
          <a:xfrm>
            <a:off x="3971637" y="3528898"/>
            <a:ext cx="118225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E71C4A7B-BB7C-4C94-9759-B5143E040A79}"/>
              </a:ext>
            </a:extLst>
          </p:cNvPr>
          <p:cNvCxnSpPr>
            <a:cxnSpLocks/>
          </p:cNvCxnSpPr>
          <p:nvPr/>
        </p:nvCxnSpPr>
        <p:spPr>
          <a:xfrm>
            <a:off x="2225635" y="3979118"/>
            <a:ext cx="304799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C19104A-CDA2-469C-BBDB-8737A5500226}"/>
              </a:ext>
            </a:extLst>
          </p:cNvPr>
          <p:cNvSpPr txBox="1"/>
          <p:nvPr/>
        </p:nvSpPr>
        <p:spPr>
          <a:xfrm>
            <a:off x="5015344" y="3345767"/>
            <a:ext cx="2401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2B8944"/>
                </a:solidFill>
              </a:rPr>
              <a:t>Ativar Modo Noturno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1B1219E-8F0F-477B-8244-759CF7557907}"/>
              </a:ext>
            </a:extLst>
          </p:cNvPr>
          <p:cNvSpPr txBox="1"/>
          <p:nvPr/>
        </p:nvSpPr>
        <p:spPr>
          <a:xfrm>
            <a:off x="5368580" y="3791370"/>
            <a:ext cx="1283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2B8944"/>
                </a:solidFill>
              </a:rPr>
              <a:t>Botão de Sair</a:t>
            </a:r>
          </a:p>
        </p:txBody>
      </p:sp>
    </p:spTree>
    <p:extLst>
      <p:ext uri="{BB962C8B-B14F-4D97-AF65-F5344CB8AC3E}">
        <p14:creationId xmlns:p14="http://schemas.microsoft.com/office/powerpoint/2010/main" val="322031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5810B17-E3E8-4061-8D05-9BB7CCA8B7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2452" r="7766" b="928"/>
          <a:stretch/>
        </p:blipFill>
        <p:spPr>
          <a:xfrm>
            <a:off x="4370363" y="482246"/>
            <a:ext cx="3002499" cy="60125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5503F8A-6622-4DFE-A0DC-AB08F3BA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84" y="329690"/>
            <a:ext cx="3500337" cy="6222822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4EC54A-0754-4086-947E-1713F7AC34FA}"/>
              </a:ext>
            </a:extLst>
          </p:cNvPr>
          <p:cNvSpPr txBox="1"/>
          <p:nvPr/>
        </p:nvSpPr>
        <p:spPr>
          <a:xfrm>
            <a:off x="1460459" y="329690"/>
            <a:ext cx="194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2">
                    <a:lumMod val="25000"/>
                  </a:schemeClr>
                </a:solidFill>
              </a:rPr>
              <a:t>Modo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C191C1-C208-46B1-963E-2CE3C59BBDC6}"/>
              </a:ext>
            </a:extLst>
          </p:cNvPr>
          <p:cNvSpPr txBox="1"/>
          <p:nvPr/>
        </p:nvSpPr>
        <p:spPr>
          <a:xfrm>
            <a:off x="8380887" y="308162"/>
            <a:ext cx="2757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2">
                    <a:lumMod val="25000"/>
                  </a:schemeClr>
                </a:solidFill>
              </a:rPr>
              <a:t>Noturno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1DCD5D-794D-4AF9-A791-312D10201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84" y="329690"/>
            <a:ext cx="3500337" cy="622282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206552-7797-463B-93B2-9B2FFCFBC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84" y="329690"/>
            <a:ext cx="3500337" cy="62228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0B1620-C779-48D8-9572-365F6F76C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84" y="329690"/>
            <a:ext cx="3500337" cy="62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8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Word"/>
      </p:transition>
    </mc:Choice>
    <mc:Fallback xmlns="">
      <p:transition spd="slow" advClick="0" advTm="2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FDFE0FF-6DC7-4F2B-8274-BB7CF8DE0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68" y="322809"/>
            <a:ext cx="3494465" cy="621238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17EA3FA-869F-4288-93D1-030794A35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5" y="341453"/>
            <a:ext cx="3473490" cy="617509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8F6DAE3-1991-42F1-B71C-27C6B527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68" y="322809"/>
            <a:ext cx="3494465" cy="62123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99AE0DD-E4C0-4522-B3B5-0521DF470E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6" t="267" r="8018" b="-101"/>
          <a:stretch/>
        </p:blipFill>
        <p:spPr>
          <a:xfrm>
            <a:off x="4648889" y="341452"/>
            <a:ext cx="2912565" cy="617909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4EC54A-0754-4086-947E-1713F7AC34FA}"/>
              </a:ext>
            </a:extLst>
          </p:cNvPr>
          <p:cNvSpPr txBox="1"/>
          <p:nvPr/>
        </p:nvSpPr>
        <p:spPr>
          <a:xfrm>
            <a:off x="1316474" y="213943"/>
            <a:ext cx="194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</a:rPr>
              <a:t>Modo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C191C1-C208-46B1-963E-2CE3C59BBDC6}"/>
              </a:ext>
            </a:extLst>
          </p:cNvPr>
          <p:cNvSpPr txBox="1"/>
          <p:nvPr/>
        </p:nvSpPr>
        <p:spPr>
          <a:xfrm>
            <a:off x="8380887" y="308162"/>
            <a:ext cx="2757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</a:rPr>
              <a:t>Noturno</a:t>
            </a:r>
          </a:p>
        </p:txBody>
      </p:sp>
    </p:spTree>
    <p:extLst>
      <p:ext uri="{BB962C8B-B14F-4D97-AF65-F5344CB8AC3E}">
        <p14:creationId xmlns:p14="http://schemas.microsoft.com/office/powerpoint/2010/main" val="4900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FDFE0FF-6DC7-4F2B-8274-BB7CF8DE0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68" y="322809"/>
            <a:ext cx="3494465" cy="621238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17EA3FA-869F-4288-93D1-030794A35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5" y="341453"/>
            <a:ext cx="3473490" cy="617509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8F6DAE3-1991-42F1-B71C-27C6B527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5" y="322809"/>
            <a:ext cx="3483978" cy="619373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4EC54A-0754-4086-947E-1713F7AC34FA}"/>
              </a:ext>
            </a:extLst>
          </p:cNvPr>
          <p:cNvSpPr txBox="1"/>
          <p:nvPr/>
        </p:nvSpPr>
        <p:spPr>
          <a:xfrm>
            <a:off x="1316474" y="213943"/>
            <a:ext cx="194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</a:rPr>
              <a:t>Modo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C191C1-C208-46B1-963E-2CE3C59BBDC6}"/>
              </a:ext>
            </a:extLst>
          </p:cNvPr>
          <p:cNvSpPr txBox="1"/>
          <p:nvPr/>
        </p:nvSpPr>
        <p:spPr>
          <a:xfrm>
            <a:off x="8380887" y="308162"/>
            <a:ext cx="2757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</a:rPr>
              <a:t>Noturno</a:t>
            </a:r>
          </a:p>
        </p:txBody>
      </p:sp>
    </p:spTree>
    <p:extLst>
      <p:ext uri="{BB962C8B-B14F-4D97-AF65-F5344CB8AC3E}">
        <p14:creationId xmlns:p14="http://schemas.microsoft.com/office/powerpoint/2010/main" val="170214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FDFE0FF-6DC7-4F2B-8274-BB7CF8DE0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68" y="322809"/>
            <a:ext cx="3494465" cy="621238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17EA3FA-869F-4288-93D1-030794A35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5" y="341453"/>
            <a:ext cx="3473490" cy="6175094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4EC54A-0754-4086-947E-1713F7AC34FA}"/>
              </a:ext>
            </a:extLst>
          </p:cNvPr>
          <p:cNvSpPr txBox="1"/>
          <p:nvPr/>
        </p:nvSpPr>
        <p:spPr>
          <a:xfrm>
            <a:off x="1316474" y="213943"/>
            <a:ext cx="194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</a:rPr>
              <a:t>Modo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C191C1-C208-46B1-963E-2CE3C59BBDC6}"/>
              </a:ext>
            </a:extLst>
          </p:cNvPr>
          <p:cNvSpPr txBox="1"/>
          <p:nvPr/>
        </p:nvSpPr>
        <p:spPr>
          <a:xfrm>
            <a:off x="8380887" y="308162"/>
            <a:ext cx="2757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</a:rPr>
              <a:t>Noturno</a:t>
            </a:r>
          </a:p>
        </p:txBody>
      </p:sp>
    </p:spTree>
    <p:extLst>
      <p:ext uri="{BB962C8B-B14F-4D97-AF65-F5344CB8AC3E}">
        <p14:creationId xmlns:p14="http://schemas.microsoft.com/office/powerpoint/2010/main" val="174124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99AE0DD-E4C0-4522-B3B5-0521DF470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6" t="267" r="8018" b="-101"/>
          <a:stretch/>
        </p:blipFill>
        <p:spPr>
          <a:xfrm>
            <a:off x="4637314" y="308161"/>
            <a:ext cx="2928257" cy="621238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FDFE0FF-6DC7-4F2B-8274-BB7CF8DE0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08" y="337457"/>
            <a:ext cx="3477985" cy="6183085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4EC54A-0754-4086-947E-1713F7AC34FA}"/>
              </a:ext>
            </a:extLst>
          </p:cNvPr>
          <p:cNvSpPr txBox="1"/>
          <p:nvPr/>
        </p:nvSpPr>
        <p:spPr>
          <a:xfrm>
            <a:off x="1316474" y="213943"/>
            <a:ext cx="194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</a:rPr>
              <a:t>Modo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C191C1-C208-46B1-963E-2CE3C59BBDC6}"/>
              </a:ext>
            </a:extLst>
          </p:cNvPr>
          <p:cNvSpPr txBox="1"/>
          <p:nvPr/>
        </p:nvSpPr>
        <p:spPr>
          <a:xfrm>
            <a:off x="8380887" y="308162"/>
            <a:ext cx="2757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</a:rPr>
              <a:t>Noturno</a:t>
            </a:r>
          </a:p>
        </p:txBody>
      </p:sp>
    </p:spTree>
    <p:extLst>
      <p:ext uri="{BB962C8B-B14F-4D97-AF65-F5344CB8AC3E}">
        <p14:creationId xmlns:p14="http://schemas.microsoft.com/office/powerpoint/2010/main" val="35934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FDFE0FF-6DC7-4F2B-8274-BB7CF8DE0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68" y="322809"/>
            <a:ext cx="3494465" cy="621238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17EA3FA-869F-4288-93D1-030794A35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5" y="341453"/>
            <a:ext cx="3473490" cy="617509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8F6DAE3-1991-42F1-B71C-27C6B527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68" y="322809"/>
            <a:ext cx="3494465" cy="62123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99AE0DD-E4C0-4522-B3B5-0521DF470E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6" t="267" r="8018" b="-101"/>
          <a:stretch/>
        </p:blipFill>
        <p:spPr>
          <a:xfrm>
            <a:off x="4648889" y="341453"/>
            <a:ext cx="2912565" cy="617908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4EC54A-0754-4086-947E-1713F7AC34FA}"/>
              </a:ext>
            </a:extLst>
          </p:cNvPr>
          <p:cNvSpPr txBox="1"/>
          <p:nvPr/>
        </p:nvSpPr>
        <p:spPr>
          <a:xfrm>
            <a:off x="1316474" y="213943"/>
            <a:ext cx="194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</a:rPr>
              <a:t>Modo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C191C1-C208-46B1-963E-2CE3C59BBDC6}"/>
              </a:ext>
            </a:extLst>
          </p:cNvPr>
          <p:cNvSpPr txBox="1"/>
          <p:nvPr/>
        </p:nvSpPr>
        <p:spPr>
          <a:xfrm>
            <a:off x="8380887" y="308162"/>
            <a:ext cx="2757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</a:rPr>
              <a:t>Noturno</a:t>
            </a:r>
          </a:p>
        </p:txBody>
      </p:sp>
    </p:spTree>
    <p:extLst>
      <p:ext uri="{BB962C8B-B14F-4D97-AF65-F5344CB8AC3E}">
        <p14:creationId xmlns:p14="http://schemas.microsoft.com/office/powerpoint/2010/main" val="15424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2B8944"/>
            </a:gs>
            <a:gs pos="100000">
              <a:srgbClr val="34A85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79E6981-36F5-4E15-B3CF-9E914C4EBD97}"/>
              </a:ext>
            </a:extLst>
          </p:cNvPr>
          <p:cNvSpPr/>
          <p:nvPr/>
        </p:nvSpPr>
        <p:spPr>
          <a:xfrm>
            <a:off x="1125069" y="921440"/>
            <a:ext cx="9941859" cy="5638801"/>
          </a:xfrm>
          <a:prstGeom prst="roundRect">
            <a:avLst>
              <a:gd name="adj" fmla="val 5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4C500A-BE59-469B-AB76-03961972A078}"/>
              </a:ext>
            </a:extLst>
          </p:cNvPr>
          <p:cNvSpPr txBox="1"/>
          <p:nvPr/>
        </p:nvSpPr>
        <p:spPr>
          <a:xfrm>
            <a:off x="1398493" y="297759"/>
            <a:ext cx="60870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POR QUE CRIAMOS O NUTRIFÁCIL?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928C901-9341-4D5D-951B-140618E581DB}"/>
              </a:ext>
            </a:extLst>
          </p:cNvPr>
          <p:cNvSpPr/>
          <p:nvPr/>
        </p:nvSpPr>
        <p:spPr>
          <a:xfrm>
            <a:off x="7983517" y="488520"/>
            <a:ext cx="3890683" cy="390668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C166A97-23E2-468E-94C2-CBAC09B0B5AD}"/>
              </a:ext>
            </a:extLst>
          </p:cNvPr>
          <p:cNvSpPr txBox="1"/>
          <p:nvPr/>
        </p:nvSpPr>
        <p:spPr>
          <a:xfrm>
            <a:off x="1757083" y="1555626"/>
            <a:ext cx="464371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B8944"/>
                </a:solidFill>
              </a:rPr>
              <a:t>A ideia do </a:t>
            </a:r>
            <a:r>
              <a:rPr lang="pt-BR" sz="2000" b="1" dirty="0" err="1">
                <a:solidFill>
                  <a:srgbClr val="2B8944"/>
                </a:solidFill>
              </a:rPr>
              <a:t>NutriFácil</a:t>
            </a:r>
            <a:r>
              <a:rPr lang="pt-BR" sz="2000" dirty="0">
                <a:solidFill>
                  <a:srgbClr val="2B8944"/>
                </a:solidFill>
              </a:rPr>
              <a:t> surgiu a partir da observação de uma necessidade real: muitas pessoas têm dificuldade em manter uma rotina organizada, especialmente quando se trata de alimentação.</a:t>
            </a:r>
          </a:p>
          <a:p>
            <a:endParaRPr lang="pt-BR" sz="2000" dirty="0">
              <a:solidFill>
                <a:srgbClr val="2B8944"/>
              </a:solidFill>
            </a:endParaRPr>
          </a:p>
          <a:p>
            <a:r>
              <a:rPr lang="pt-BR" sz="2000" dirty="0">
                <a:solidFill>
                  <a:srgbClr val="2B8944"/>
                </a:solidFill>
              </a:rPr>
              <a:t>Queríamos criar uma ferramenta simples e acessível que ajudasse o usuário a planejar e controlar suas refeições de forma prática, seguindo um passo a passo. Nosso objetivo foi facilitar essa parte importante da rotina diária, promovendo mais saúde, disciplina e bem-estar por meio da tecnologia.</a:t>
            </a:r>
          </a:p>
          <a:p>
            <a:endParaRPr lang="pt-BR" sz="2000" dirty="0">
              <a:solidFill>
                <a:srgbClr val="2B89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39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36A91F-EA93-4CB9-BD76-29C430A04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522" y="305488"/>
            <a:ext cx="3500338" cy="6222823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4EC54A-0754-4086-947E-1713F7AC34FA}"/>
              </a:ext>
            </a:extLst>
          </p:cNvPr>
          <p:cNvSpPr txBox="1"/>
          <p:nvPr/>
        </p:nvSpPr>
        <p:spPr>
          <a:xfrm>
            <a:off x="1460459" y="329690"/>
            <a:ext cx="194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2">
                    <a:lumMod val="25000"/>
                  </a:schemeClr>
                </a:solidFill>
              </a:rPr>
              <a:t>Modo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C191C1-C208-46B1-963E-2CE3C59BBDC6}"/>
              </a:ext>
            </a:extLst>
          </p:cNvPr>
          <p:cNvSpPr txBox="1"/>
          <p:nvPr/>
        </p:nvSpPr>
        <p:spPr>
          <a:xfrm>
            <a:off x="8380887" y="308162"/>
            <a:ext cx="2757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2">
                    <a:lumMod val="25000"/>
                  </a:schemeClr>
                </a:solidFill>
              </a:rPr>
              <a:t>Noturno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C0451A-C4D6-4FB3-9823-4E731E171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2452" r="7766" b="928"/>
          <a:stretch/>
        </p:blipFill>
        <p:spPr>
          <a:xfrm>
            <a:off x="4370363" y="482246"/>
            <a:ext cx="3002499" cy="60125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CDE6AD8-C614-4E38-BDE5-5B869E7B7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84" y="329690"/>
            <a:ext cx="3500337" cy="62228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1B52E1-7F8A-4E68-AB96-81AC1BD35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84" y="329690"/>
            <a:ext cx="3500337" cy="62228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84AE163-5398-4B0B-82DE-CB1665A67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84" y="329690"/>
            <a:ext cx="3500337" cy="62228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C6B7CE3-69E7-43CE-9392-171E83B18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84" y="329690"/>
            <a:ext cx="3500337" cy="62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1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88384055-FB40-40E7-AD82-609790242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522" y="305488"/>
            <a:ext cx="3500338" cy="6222823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802B1CDE-4F35-427A-8434-16FA9ED22631}"/>
              </a:ext>
            </a:extLst>
          </p:cNvPr>
          <p:cNvCxnSpPr/>
          <p:nvPr/>
        </p:nvCxnSpPr>
        <p:spPr>
          <a:xfrm>
            <a:off x="7132106" y="825228"/>
            <a:ext cx="7943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54F5E40-33C8-4FE8-A1AF-5B1C5E8CBEA6}"/>
              </a:ext>
            </a:extLst>
          </p:cNvPr>
          <p:cNvCxnSpPr>
            <a:cxnSpLocks/>
          </p:cNvCxnSpPr>
          <p:nvPr/>
        </p:nvCxnSpPr>
        <p:spPr>
          <a:xfrm flipH="1">
            <a:off x="3875212" y="825228"/>
            <a:ext cx="67887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FFA009A7-6D31-4431-A7D7-1A6E558FB5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06455" y="1178250"/>
            <a:ext cx="1349620" cy="824346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85EA45-AC98-43A9-AEF8-0458929FAC41}"/>
              </a:ext>
            </a:extLst>
          </p:cNvPr>
          <p:cNvSpPr txBox="1"/>
          <p:nvPr/>
        </p:nvSpPr>
        <p:spPr>
          <a:xfrm>
            <a:off x="8302769" y="2599604"/>
            <a:ext cx="329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2">
                    <a:lumMod val="50000"/>
                  </a:schemeClr>
                </a:solidFill>
              </a:rPr>
              <a:t>Editar Informações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3AAF9B-F0D3-49D3-A593-D533272966D0}"/>
              </a:ext>
            </a:extLst>
          </p:cNvPr>
          <p:cNvSpPr txBox="1"/>
          <p:nvPr/>
        </p:nvSpPr>
        <p:spPr>
          <a:xfrm>
            <a:off x="1355645" y="1833319"/>
            <a:ext cx="182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2B8944"/>
                </a:solidFill>
              </a:rPr>
              <a:t>Campo dos Dados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5D7D9AC-AD19-480C-9BFE-A673C98C1966}"/>
              </a:ext>
            </a:extLst>
          </p:cNvPr>
          <p:cNvSpPr txBox="1"/>
          <p:nvPr/>
        </p:nvSpPr>
        <p:spPr>
          <a:xfrm>
            <a:off x="1276749" y="633590"/>
            <a:ext cx="278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2B8944"/>
                </a:solidFill>
              </a:rPr>
              <a:t>Volta para as configurações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800EABC-C29D-47D4-81A6-2517DC94B00F}"/>
              </a:ext>
            </a:extLst>
          </p:cNvPr>
          <p:cNvSpPr txBox="1"/>
          <p:nvPr/>
        </p:nvSpPr>
        <p:spPr>
          <a:xfrm>
            <a:off x="7768116" y="633590"/>
            <a:ext cx="19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2B8944"/>
                </a:solidFill>
              </a:rPr>
              <a:t>Botão para salvar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52F4FF4-1C47-4FB4-A38A-FF87C7C8FB86}"/>
              </a:ext>
            </a:extLst>
          </p:cNvPr>
          <p:cNvSpPr txBox="1"/>
          <p:nvPr/>
        </p:nvSpPr>
        <p:spPr>
          <a:xfrm>
            <a:off x="7880990" y="876325"/>
            <a:ext cx="3639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4A853"/>
                </a:solidFill>
              </a:rPr>
              <a:t>(Disponível se os dados forem diferentes)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DB21B1E-A6A5-4913-BB66-0D9FB354FAB9}"/>
              </a:ext>
            </a:extLst>
          </p:cNvPr>
          <p:cNvCxnSpPr/>
          <p:nvPr/>
        </p:nvCxnSpPr>
        <p:spPr>
          <a:xfrm>
            <a:off x="3981691" y="1736203"/>
            <a:ext cx="0" cy="3009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6FA56E0-1526-41BC-8C0A-8BD5498BED34}"/>
              </a:ext>
            </a:extLst>
          </p:cNvPr>
          <p:cNvCxnSpPr/>
          <p:nvPr/>
        </p:nvCxnSpPr>
        <p:spPr>
          <a:xfrm>
            <a:off x="6875976" y="5491755"/>
            <a:ext cx="7943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2ECCF3D-A094-4A02-A9BC-9F8D38240B92}"/>
              </a:ext>
            </a:extLst>
          </p:cNvPr>
          <p:cNvSpPr txBox="1"/>
          <p:nvPr/>
        </p:nvSpPr>
        <p:spPr>
          <a:xfrm>
            <a:off x="7511986" y="5300117"/>
            <a:ext cx="19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2B8944"/>
                </a:solidFill>
              </a:rPr>
              <a:t>Indicador IMC</a:t>
            </a:r>
          </a:p>
        </p:txBody>
      </p:sp>
    </p:spTree>
    <p:extLst>
      <p:ext uri="{BB962C8B-B14F-4D97-AF65-F5344CB8AC3E}">
        <p14:creationId xmlns:p14="http://schemas.microsoft.com/office/powerpoint/2010/main" val="4236048820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2B8944"/>
            </a:gs>
            <a:gs pos="100000">
              <a:srgbClr val="34A85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04AD190-81A3-47EB-B934-0EAD0C076E2C}"/>
              </a:ext>
            </a:extLst>
          </p:cNvPr>
          <p:cNvSpPr txBox="1"/>
          <p:nvPr/>
        </p:nvSpPr>
        <p:spPr>
          <a:xfrm>
            <a:off x="3073400" y="528934"/>
            <a:ext cx="604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POSSÍVEIS ATUALIZAÇÕES DO APP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28D61DE-C365-46DA-AE2B-89A2BDF7EE3D}"/>
              </a:ext>
            </a:extLst>
          </p:cNvPr>
          <p:cNvSpPr/>
          <p:nvPr/>
        </p:nvSpPr>
        <p:spPr>
          <a:xfrm>
            <a:off x="361949" y="1498600"/>
            <a:ext cx="2628902" cy="4830466"/>
          </a:xfrm>
          <a:prstGeom prst="roundRect">
            <a:avLst>
              <a:gd name="adj" fmla="val 63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B8944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8347AE-B5D4-4426-9F63-E61DD2064E3C}"/>
              </a:ext>
            </a:extLst>
          </p:cNvPr>
          <p:cNvSpPr/>
          <p:nvPr/>
        </p:nvSpPr>
        <p:spPr>
          <a:xfrm>
            <a:off x="3308349" y="1498600"/>
            <a:ext cx="2628902" cy="4830466"/>
          </a:xfrm>
          <a:prstGeom prst="roundRect">
            <a:avLst>
              <a:gd name="adj" fmla="val 63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B8944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B2F05BB-07EB-4872-A09D-6766ACF32379}"/>
              </a:ext>
            </a:extLst>
          </p:cNvPr>
          <p:cNvSpPr/>
          <p:nvPr/>
        </p:nvSpPr>
        <p:spPr>
          <a:xfrm>
            <a:off x="6254749" y="1498600"/>
            <a:ext cx="2628902" cy="4830466"/>
          </a:xfrm>
          <a:prstGeom prst="roundRect">
            <a:avLst>
              <a:gd name="adj" fmla="val 63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B8944"/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9B64866-9676-4891-B581-2F34920845AD}"/>
              </a:ext>
            </a:extLst>
          </p:cNvPr>
          <p:cNvSpPr/>
          <p:nvPr/>
        </p:nvSpPr>
        <p:spPr>
          <a:xfrm>
            <a:off x="9201149" y="1498600"/>
            <a:ext cx="2628902" cy="4830466"/>
          </a:xfrm>
          <a:prstGeom prst="roundRect">
            <a:avLst>
              <a:gd name="adj" fmla="val 63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B8944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4BF21DC-EC3A-43A9-B579-9A8373B14531}"/>
              </a:ext>
            </a:extLst>
          </p:cNvPr>
          <p:cNvSpPr txBox="1"/>
          <p:nvPr/>
        </p:nvSpPr>
        <p:spPr>
          <a:xfrm>
            <a:off x="361949" y="1716386"/>
            <a:ext cx="2620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2B8944"/>
                </a:solidFill>
              </a:rPr>
              <a:t>Suporte para Nutricionistas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6A43F29-26FA-4474-A6E0-6D43650E669C}"/>
              </a:ext>
            </a:extLst>
          </p:cNvPr>
          <p:cNvSpPr txBox="1"/>
          <p:nvPr/>
        </p:nvSpPr>
        <p:spPr>
          <a:xfrm>
            <a:off x="3441700" y="1608665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2B8944"/>
                </a:solidFill>
              </a:rPr>
              <a:t>Registro diário com histórico de dias anteriores: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C13D5E1-38BE-4D0A-AE89-12D362EC8079}"/>
              </a:ext>
            </a:extLst>
          </p:cNvPr>
          <p:cNvSpPr txBox="1"/>
          <p:nvPr/>
        </p:nvSpPr>
        <p:spPr>
          <a:xfrm>
            <a:off x="6455833" y="1608665"/>
            <a:ext cx="2226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2B8944"/>
                </a:solidFill>
              </a:rPr>
              <a:t>Mais dietas prontas e organizadas por categoria: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40C1DD-8677-40DF-83D8-C74E3B93D321}"/>
              </a:ext>
            </a:extLst>
          </p:cNvPr>
          <p:cNvSpPr txBox="1"/>
          <p:nvPr/>
        </p:nvSpPr>
        <p:spPr>
          <a:xfrm>
            <a:off x="9309099" y="1716386"/>
            <a:ext cx="241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2B8944"/>
                </a:solidFill>
              </a:rPr>
              <a:t>Função "Criar Minha Dieta":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7AB50D8-33C6-4F0A-B02E-5853AFBB63B6}"/>
              </a:ext>
            </a:extLst>
          </p:cNvPr>
          <p:cNvSpPr txBox="1"/>
          <p:nvPr/>
        </p:nvSpPr>
        <p:spPr>
          <a:xfrm>
            <a:off x="571500" y="2241947"/>
            <a:ext cx="2209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2B8944"/>
                </a:solidFill>
              </a:rPr>
              <a:t>Será desenvolvido um sistema exclusivo para nutricionistas acessarem o app com uma conta profissional. A partir dessa conta, o nutricionista poderá cadastrar seus pacientes diretamente na plataforma, tendo acesso ao histórico alimentar completo de cada um. Além disso, o profissional poderá montar e atribuir uma dieta personalizada para o paciente já no momento do cadastro, permitindo que o usuário inicie sua rotina alimentar com um plano feito sob medida, diretamente dentro do aplicativo. Essa atualização visa fortalecer o acompanhamento profissional e tornar o </a:t>
            </a:r>
            <a:r>
              <a:rPr lang="pt-BR" sz="1100" dirty="0" err="1">
                <a:solidFill>
                  <a:srgbClr val="2B8944"/>
                </a:solidFill>
              </a:rPr>
              <a:t>NutriFácil</a:t>
            </a:r>
            <a:r>
              <a:rPr lang="pt-BR" sz="1100" dirty="0">
                <a:solidFill>
                  <a:srgbClr val="2B8944"/>
                </a:solidFill>
              </a:rPr>
              <a:t> uma ferramenta de apoio direto entre nutricionista e paciente.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EE968FE-DE8E-496C-9B99-5C585D48CD5E}"/>
              </a:ext>
            </a:extLst>
          </p:cNvPr>
          <p:cNvSpPr txBox="1"/>
          <p:nvPr/>
        </p:nvSpPr>
        <p:spPr>
          <a:xfrm>
            <a:off x="3517900" y="2303507"/>
            <a:ext cx="2209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2B8944"/>
                </a:solidFill>
              </a:rPr>
              <a:t>Será implementado um recurso de calendário onde o usuário poderá consultar o histórico de registros alimentares de cada dia. Essa funcionalidade permitirá uma visão clara da evolução da rotina alimentar, reforçando o comprometimento diário. Os dados anteriores serão apenas para visualização — sem possibilidade de alteração — garantindo a integridade das informações.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E292A2-D2B4-4070-845E-75AE364E282D}"/>
              </a:ext>
            </a:extLst>
          </p:cNvPr>
          <p:cNvSpPr txBox="1"/>
          <p:nvPr/>
        </p:nvSpPr>
        <p:spPr>
          <a:xfrm>
            <a:off x="6464300" y="2303507"/>
            <a:ext cx="2209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2B8944"/>
                </a:solidFill>
              </a:rPr>
              <a:t>O </a:t>
            </a:r>
            <a:r>
              <a:rPr lang="pt-BR" sz="1100" dirty="0" err="1">
                <a:solidFill>
                  <a:srgbClr val="2B8944"/>
                </a:solidFill>
              </a:rPr>
              <a:t>NutriFácil</a:t>
            </a:r>
            <a:r>
              <a:rPr lang="pt-BR" sz="1100" dirty="0">
                <a:solidFill>
                  <a:srgbClr val="2B8944"/>
                </a:solidFill>
              </a:rPr>
              <a:t> passará a oferecer uma variedade maior de dietas prontas, organizadas por categorias como: </a:t>
            </a:r>
            <a:r>
              <a:rPr lang="pt-BR" sz="1100" dirty="0" err="1">
                <a:solidFill>
                  <a:srgbClr val="2B8944"/>
                </a:solidFill>
              </a:rPr>
              <a:t>low</a:t>
            </a:r>
            <a:r>
              <a:rPr lang="pt-BR" sz="1100" dirty="0">
                <a:solidFill>
                  <a:srgbClr val="2B8944"/>
                </a:solidFill>
              </a:rPr>
              <a:t> </a:t>
            </a:r>
            <a:r>
              <a:rPr lang="pt-BR" sz="1100" dirty="0" err="1">
                <a:solidFill>
                  <a:srgbClr val="2B8944"/>
                </a:solidFill>
              </a:rPr>
              <a:t>carb</a:t>
            </a:r>
            <a:r>
              <a:rPr lang="pt-BR" sz="1100" dirty="0">
                <a:solidFill>
                  <a:srgbClr val="2B8944"/>
                </a:solidFill>
              </a:rPr>
              <a:t>, </a:t>
            </a:r>
            <a:r>
              <a:rPr lang="pt-BR" sz="1100" dirty="0" err="1">
                <a:solidFill>
                  <a:srgbClr val="2B8944"/>
                </a:solidFill>
              </a:rPr>
              <a:t>cetogênica</a:t>
            </a:r>
            <a:r>
              <a:rPr lang="pt-BR" sz="1100" dirty="0">
                <a:solidFill>
                  <a:srgbClr val="2B8944"/>
                </a:solidFill>
              </a:rPr>
              <a:t>, mediterrânea, vegetariana, entre outras. O usuário poderá explorar e escolher a dieta mais adequada ao seu objetivo, com base em suas preferências alimentares e metas de saúde.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FF39BCF-851F-450F-B795-EAF63644069B}"/>
              </a:ext>
            </a:extLst>
          </p:cNvPr>
          <p:cNvSpPr txBox="1"/>
          <p:nvPr/>
        </p:nvSpPr>
        <p:spPr>
          <a:xfrm>
            <a:off x="9410700" y="2297217"/>
            <a:ext cx="22098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2B8944"/>
                </a:solidFill>
              </a:rPr>
              <a:t>O usuário poderá montar sua própria dieta personalizada dentro do app, incluindo nome da dieta, descrição, horários e refeições específicas. Essa função trará mais liberdade para adaptar o plano alimentar às necessidades individuais ou recomendações feitas fora do aplicativo.</a:t>
            </a:r>
          </a:p>
        </p:txBody>
      </p:sp>
    </p:spTree>
    <p:extLst>
      <p:ext uri="{BB962C8B-B14F-4D97-AF65-F5344CB8AC3E}">
        <p14:creationId xmlns:p14="http://schemas.microsoft.com/office/powerpoint/2010/main" val="2113350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2B8944"/>
            </a:gs>
            <a:gs pos="100000">
              <a:srgbClr val="34A85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EE577A-80A7-42E0-999E-4F1251FD6E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093" r="96759">
                        <a14:foregroundMark x1="4537" y1="53426" x2="4537" y2="44907"/>
                        <a14:foregroundMark x1="4537" y1="44907" x2="9444" y2="52500"/>
                        <a14:foregroundMark x1="9444" y1="52500" x2="12500" y2="43981"/>
                        <a14:foregroundMark x1="8056" y1="47963" x2="5093" y2="53704"/>
                        <a14:foregroundMark x1="15926" y1="49259" x2="20370" y2="55556"/>
                        <a14:foregroundMark x1="20370" y1="55556" x2="22130" y2="48333"/>
                        <a14:foregroundMark x1="22130" y1="48333" x2="21852" y2="49167"/>
                        <a14:foregroundMark x1="27037" y1="46296" x2="28611" y2="55093"/>
                        <a14:foregroundMark x1="28611" y1="55093" x2="28611" y2="55093"/>
                        <a14:foregroundMark x1="33981" y1="48148" x2="33519" y2="53611"/>
                        <a14:foregroundMark x1="39259" y1="47963" x2="39537" y2="54630"/>
                        <a14:foregroundMark x1="38981" y1="43796" x2="38981" y2="43796"/>
                        <a14:foregroundMark x1="31852" y1="48519" x2="32315" y2="48704"/>
                        <a14:foregroundMark x1="44537" y1="47778" x2="44537" y2="47778"/>
                        <a14:foregroundMark x1="54907" y1="46944" x2="54907" y2="46944"/>
                        <a14:foregroundMark x1="54907" y1="43796" x2="54907" y2="43796"/>
                        <a14:foregroundMark x1="61852" y1="49444" x2="61852" y2="49444"/>
                        <a14:foregroundMark x1="70926" y1="48981" x2="70926" y2="48981"/>
                        <a14:foregroundMark x1="74907" y1="49259" x2="74907" y2="49259"/>
                        <a14:foregroundMark x1="92593" y1="47963" x2="92593" y2="47963"/>
                        <a14:foregroundMark x1="96759" y1="43519" x2="96759" y2="43519"/>
                        <a14:foregroundMark x1="70741" y1="44167" x2="70741" y2="4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09" t="40578" r="2402" b="42868"/>
          <a:stretch/>
        </p:blipFill>
        <p:spPr>
          <a:xfrm>
            <a:off x="5397812" y="2835977"/>
            <a:ext cx="1396376" cy="1186045"/>
          </a:xfrm>
          <a:prstGeom prst="rect">
            <a:avLst/>
          </a:prstGeom>
          <a:effectLst>
            <a:outerShdw dist="50800" sx="1000" sy="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</p:pic>
    </p:spTree>
    <p:extLst>
      <p:ext uri="{BB962C8B-B14F-4D97-AF65-F5344CB8AC3E}">
        <p14:creationId xmlns:p14="http://schemas.microsoft.com/office/powerpoint/2010/main" val="3723329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2B8944"/>
            </a:gs>
            <a:gs pos="100000">
              <a:srgbClr val="34A85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79E6981-36F5-4E15-B3CF-9E914C4EBD97}"/>
              </a:ext>
            </a:extLst>
          </p:cNvPr>
          <p:cNvSpPr/>
          <p:nvPr/>
        </p:nvSpPr>
        <p:spPr>
          <a:xfrm>
            <a:off x="6508377" y="609598"/>
            <a:ext cx="4558552" cy="5638801"/>
          </a:xfrm>
          <a:prstGeom prst="roundRect">
            <a:avLst>
              <a:gd name="adj" fmla="val 5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4C500A-BE59-469B-AB76-03961972A078}"/>
              </a:ext>
            </a:extLst>
          </p:cNvPr>
          <p:cNvSpPr txBox="1"/>
          <p:nvPr/>
        </p:nvSpPr>
        <p:spPr>
          <a:xfrm>
            <a:off x="993112" y="2043798"/>
            <a:ext cx="483197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PÚBLICO ALVO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0953EBF-DAFD-4D77-9950-37F4F13E43B7}"/>
              </a:ext>
            </a:extLst>
          </p:cNvPr>
          <p:cNvSpPr txBox="1"/>
          <p:nvPr/>
        </p:nvSpPr>
        <p:spPr>
          <a:xfrm>
            <a:off x="6918512" y="1582338"/>
            <a:ext cx="37382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B8944"/>
                </a:solidFill>
              </a:rPr>
              <a:t> Pessoas que querem organizar suas refeições;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rgbClr val="2B894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B8944"/>
                </a:solidFill>
              </a:rPr>
              <a:t> Quem está começando uma dieta;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rgbClr val="2B894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B8944"/>
                </a:solidFill>
              </a:rPr>
              <a:t>Indivíduos que desejam melhorar hábitos alimentares;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rgbClr val="2B894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B8944"/>
                </a:solidFill>
              </a:rPr>
              <a:t> Usuários com rotinas corridas que precisam de praticidade;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rgbClr val="2B894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B8944"/>
                </a:solidFill>
              </a:rPr>
              <a:t> Estudantes e profissionais que buscam equilíbrio na alimentação.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915483-09A3-4F22-A8A6-3A835E3ED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41" y="2874795"/>
            <a:ext cx="3355691" cy="25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95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2B8944"/>
            </a:gs>
            <a:gs pos="100000">
              <a:srgbClr val="34A85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79E6981-36F5-4E15-B3CF-9E914C4EBD97}"/>
              </a:ext>
            </a:extLst>
          </p:cNvPr>
          <p:cNvSpPr/>
          <p:nvPr/>
        </p:nvSpPr>
        <p:spPr>
          <a:xfrm>
            <a:off x="519954" y="1066799"/>
            <a:ext cx="359484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Organizar</a:t>
            </a: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  <a:latin typeface="Arial" panose="020B0604020202020204" pitchFamily="34" charset="0"/>
              </a:rPr>
              <a:t> a rotina alimentar dos usuários de forma prática e acessível.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4C500A-BE59-469B-AB76-03961972A078}"/>
              </a:ext>
            </a:extLst>
          </p:cNvPr>
          <p:cNvSpPr txBox="1"/>
          <p:nvPr/>
        </p:nvSpPr>
        <p:spPr>
          <a:xfrm>
            <a:off x="4751294" y="1783976"/>
            <a:ext cx="26894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OBJETIVO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62A7A0E-ECD3-4C94-B0B4-8F3D8096E3A4}"/>
              </a:ext>
            </a:extLst>
          </p:cNvPr>
          <p:cNvSpPr/>
          <p:nvPr/>
        </p:nvSpPr>
        <p:spPr>
          <a:xfrm>
            <a:off x="519954" y="2711823"/>
            <a:ext cx="359484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Auxiliar no planejamento de refeições ao longo do dia.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28CC5F6-8F5D-462E-ACD9-F69B98DF3E19}"/>
              </a:ext>
            </a:extLst>
          </p:cNvPr>
          <p:cNvSpPr/>
          <p:nvPr/>
        </p:nvSpPr>
        <p:spPr>
          <a:xfrm>
            <a:off x="519954" y="4356847"/>
            <a:ext cx="359484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Acompanhar o progresso alimentar diário de maneira visual e intuitiva.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6B3116-7721-4799-A357-F82B528D341C}"/>
              </a:ext>
            </a:extLst>
          </p:cNvPr>
          <p:cNvSpPr/>
          <p:nvPr/>
        </p:nvSpPr>
        <p:spPr>
          <a:xfrm>
            <a:off x="8077199" y="1066799"/>
            <a:ext cx="359484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Estimular a criação de hábitos alimentares mais saudáveis.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DD398B3-C8B4-4E56-9AFF-2829326FA5F4}"/>
              </a:ext>
            </a:extLst>
          </p:cNvPr>
          <p:cNvSpPr/>
          <p:nvPr/>
        </p:nvSpPr>
        <p:spPr>
          <a:xfrm>
            <a:off x="8077199" y="2711823"/>
            <a:ext cx="359484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Oferecer um ambiente simples e funcional para controle nutricional.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BB49DC0-5B50-4835-8841-A2C0E7F3FC4E}"/>
              </a:ext>
            </a:extLst>
          </p:cNvPr>
          <p:cNvSpPr/>
          <p:nvPr/>
        </p:nvSpPr>
        <p:spPr>
          <a:xfrm>
            <a:off x="8077199" y="4356847"/>
            <a:ext cx="3594846" cy="959224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Facilitar o comprometimento com metas alimentares por meio de lembretes e registros.</a:t>
            </a:r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DB198D9B-6FA2-43B5-B3D4-5F4DC7CAA131}"/>
              </a:ext>
            </a:extLst>
          </p:cNvPr>
          <p:cNvCxnSpPr>
            <a:stCxn id="3" idx="1"/>
            <a:endCxn id="2" idx="3"/>
          </p:cNvCxnSpPr>
          <p:nvPr/>
        </p:nvCxnSpPr>
        <p:spPr>
          <a:xfrm rot="10800000">
            <a:off x="4114800" y="1425389"/>
            <a:ext cx="636494" cy="774087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66EDA8B-329E-4762-A58F-78EB7E981741}"/>
              </a:ext>
            </a:extLst>
          </p:cNvPr>
          <p:cNvCxnSpPr>
            <a:stCxn id="3" idx="1"/>
            <a:endCxn id="5" idx="3"/>
          </p:cNvCxnSpPr>
          <p:nvPr/>
        </p:nvCxnSpPr>
        <p:spPr>
          <a:xfrm rot="10800000" flipV="1">
            <a:off x="4114800" y="2199474"/>
            <a:ext cx="636494" cy="870937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68F67202-59BC-4F56-AD0D-092DCC696511}"/>
              </a:ext>
            </a:extLst>
          </p:cNvPr>
          <p:cNvCxnSpPr>
            <a:cxnSpLocks/>
            <a:stCxn id="3" idx="1"/>
            <a:endCxn id="6" idx="3"/>
          </p:cNvCxnSpPr>
          <p:nvPr/>
        </p:nvCxnSpPr>
        <p:spPr>
          <a:xfrm rot="10800000" flipV="1">
            <a:off x="4114800" y="2199474"/>
            <a:ext cx="636494" cy="251596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AB42EA07-84E8-4A51-980A-8965D7209C8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7440705" y="1425388"/>
            <a:ext cx="636494" cy="774087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F7713D92-8BFB-41C6-9EB6-1FBB4B81E904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7440705" y="2199475"/>
            <a:ext cx="636494" cy="870937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005FA260-081A-4D59-837B-B5DEDAA92DC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440705" y="2199475"/>
            <a:ext cx="636494" cy="263698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B42B6A66-5670-4DFB-B648-7E75A8341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9" t="7179" r="32683"/>
          <a:stretch/>
        </p:blipFill>
        <p:spPr>
          <a:xfrm>
            <a:off x="4946266" y="2558062"/>
            <a:ext cx="2494439" cy="429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2B8944"/>
            </a:gs>
            <a:gs pos="100000">
              <a:srgbClr val="34A85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766DF04B-AA9F-459C-B0A9-1EF144749645}"/>
              </a:ext>
            </a:extLst>
          </p:cNvPr>
          <p:cNvSpPr txBox="1"/>
          <p:nvPr/>
        </p:nvSpPr>
        <p:spPr>
          <a:xfrm>
            <a:off x="1415431" y="2828833"/>
            <a:ext cx="363459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</a:rPr>
              <a:t>UI/UX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2" name="AutoShape 2" descr="Transform Your Digital Presence with a Top UI/UX Design Company- Ehues">
            <a:extLst>
              <a:ext uri="{FF2B5EF4-FFF2-40B4-BE49-F238E27FC236}">
                <a16:creationId xmlns:a16="http://schemas.microsoft.com/office/drawing/2014/main" id="{147FF573-D3B9-4B74-812D-21B8AD2948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39ED9E8-36FB-4644-A89A-9F213BB65C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2327" y="1164794"/>
            <a:ext cx="4739409" cy="45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13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2B8944"/>
            </a:gs>
            <a:gs pos="100000">
              <a:srgbClr val="34A85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766DF04B-AA9F-459C-B0A9-1EF144749645}"/>
              </a:ext>
            </a:extLst>
          </p:cNvPr>
          <p:cNvSpPr txBox="1"/>
          <p:nvPr/>
        </p:nvSpPr>
        <p:spPr>
          <a:xfrm>
            <a:off x="4309184" y="229959"/>
            <a:ext cx="35736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b="1" dirty="0" err="1">
                <a:solidFill>
                  <a:schemeClr val="bg1"/>
                </a:solidFill>
              </a:rPr>
              <a:t>User</a:t>
            </a:r>
            <a:r>
              <a:rPr lang="pt-BR" sz="4400" b="1" dirty="0">
                <a:solidFill>
                  <a:schemeClr val="bg1"/>
                </a:solidFill>
              </a:rPr>
              <a:t> Interface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992A2B4-3FBE-43D5-BDEA-6D202F1AC603}"/>
              </a:ext>
            </a:extLst>
          </p:cNvPr>
          <p:cNvSpPr/>
          <p:nvPr/>
        </p:nvSpPr>
        <p:spPr>
          <a:xfrm>
            <a:off x="2128749" y="1768863"/>
            <a:ext cx="175588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Cores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A8FA707-5F28-41DD-8C9A-9F0F16FA8723}"/>
              </a:ext>
            </a:extLst>
          </p:cNvPr>
          <p:cNvSpPr/>
          <p:nvPr/>
        </p:nvSpPr>
        <p:spPr>
          <a:xfrm>
            <a:off x="8057507" y="1709035"/>
            <a:ext cx="175588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pt-BR" sz="2400" b="1" dirty="0">
                <a:solidFill>
                  <a:srgbClr val="2B8944"/>
                </a:solidFill>
              </a:rPr>
              <a:t>Tipografia</a:t>
            </a: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rgbClr val="2B8944"/>
              </a:solidFill>
              <a:effectLst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A06A251-29CA-4D9C-9F2E-6EB5B6C46C73}"/>
              </a:ext>
            </a:extLst>
          </p:cNvPr>
          <p:cNvSpPr/>
          <p:nvPr/>
        </p:nvSpPr>
        <p:spPr>
          <a:xfrm>
            <a:off x="1647714" y="4097468"/>
            <a:ext cx="270076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Ícones intuitivos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44F0A38-F590-4968-962D-A814601319BD}"/>
              </a:ext>
            </a:extLst>
          </p:cNvPr>
          <p:cNvSpPr/>
          <p:nvPr/>
        </p:nvSpPr>
        <p:spPr>
          <a:xfrm>
            <a:off x="4735457" y="5372847"/>
            <a:ext cx="296492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pt-BR" sz="2400" b="1" dirty="0">
                <a:solidFill>
                  <a:srgbClr val="2B8944"/>
                </a:solidFill>
              </a:rPr>
              <a:t>Layout limpo e claro</a:t>
            </a: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rgbClr val="2B8944"/>
              </a:solidFill>
              <a:effectLst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BB0A4F5-0F94-4EF7-B17B-49268B35282A}"/>
              </a:ext>
            </a:extLst>
          </p:cNvPr>
          <p:cNvSpPr/>
          <p:nvPr/>
        </p:nvSpPr>
        <p:spPr>
          <a:xfrm>
            <a:off x="7368245" y="3961815"/>
            <a:ext cx="296492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Botões destacados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4170DAF-A66F-4716-B60F-6DBC5A2444CE}"/>
              </a:ext>
            </a:extLst>
          </p:cNvPr>
          <p:cNvGrpSpPr/>
          <p:nvPr/>
        </p:nvGrpSpPr>
        <p:grpSpPr>
          <a:xfrm>
            <a:off x="1227795" y="2751694"/>
            <a:ext cx="1586754" cy="375920"/>
            <a:chOff x="375920" y="2687917"/>
            <a:chExt cx="1586754" cy="37592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D2D3099B-B06F-447B-B0B7-AEFFADDF55EC}"/>
                </a:ext>
              </a:extLst>
            </p:cNvPr>
            <p:cNvSpPr/>
            <p:nvPr/>
          </p:nvSpPr>
          <p:spPr>
            <a:xfrm>
              <a:off x="375920" y="2722880"/>
              <a:ext cx="274320" cy="284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F4C05B-3FB9-4939-95BA-82EE1E9D6D79}"/>
                </a:ext>
              </a:extLst>
            </p:cNvPr>
            <p:cNvSpPr txBox="1"/>
            <p:nvPr/>
          </p:nvSpPr>
          <p:spPr>
            <a:xfrm>
              <a:off x="591074" y="2687917"/>
              <a:ext cx="1371600" cy="3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#345645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E76FD48-7AFB-421B-9F86-C424DAD9460B}"/>
              </a:ext>
            </a:extLst>
          </p:cNvPr>
          <p:cNvGrpSpPr/>
          <p:nvPr/>
        </p:nvGrpSpPr>
        <p:grpSpPr>
          <a:xfrm>
            <a:off x="2375875" y="3205308"/>
            <a:ext cx="1586754" cy="375920"/>
            <a:chOff x="375920" y="2687917"/>
            <a:chExt cx="1586754" cy="375920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A0BF4D4-9B30-42AB-958B-B7292DEB0926}"/>
                </a:ext>
              </a:extLst>
            </p:cNvPr>
            <p:cNvSpPr/>
            <p:nvPr/>
          </p:nvSpPr>
          <p:spPr>
            <a:xfrm>
              <a:off x="375920" y="2722880"/>
              <a:ext cx="274320" cy="284480"/>
            </a:xfrm>
            <a:prstGeom prst="rect">
              <a:avLst/>
            </a:prstGeom>
            <a:solidFill>
              <a:srgbClr val="2B894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35C775F-5A11-4C5A-A7AD-593A633EBD49}"/>
                </a:ext>
              </a:extLst>
            </p:cNvPr>
            <p:cNvSpPr txBox="1"/>
            <p:nvPr/>
          </p:nvSpPr>
          <p:spPr>
            <a:xfrm>
              <a:off x="591074" y="2687917"/>
              <a:ext cx="1371600" cy="3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#345645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FF86F04-83C2-4C09-86B8-9D7DADC0AA33}"/>
              </a:ext>
            </a:extLst>
          </p:cNvPr>
          <p:cNvGrpSpPr/>
          <p:nvPr/>
        </p:nvGrpSpPr>
        <p:grpSpPr>
          <a:xfrm>
            <a:off x="3574305" y="2730478"/>
            <a:ext cx="1586754" cy="375920"/>
            <a:chOff x="375920" y="2687917"/>
            <a:chExt cx="1586754" cy="375920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9E63537-C37F-496E-81E9-FB6D9711AAD5}"/>
                </a:ext>
              </a:extLst>
            </p:cNvPr>
            <p:cNvSpPr/>
            <p:nvPr/>
          </p:nvSpPr>
          <p:spPr>
            <a:xfrm>
              <a:off x="375920" y="2722880"/>
              <a:ext cx="274320" cy="284480"/>
            </a:xfrm>
            <a:prstGeom prst="rect">
              <a:avLst/>
            </a:prstGeom>
            <a:solidFill>
              <a:srgbClr val="34A85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DE6D601-DFF7-494E-AB4E-F6D0C5297FB7}"/>
                </a:ext>
              </a:extLst>
            </p:cNvPr>
            <p:cNvSpPr txBox="1"/>
            <p:nvPr/>
          </p:nvSpPr>
          <p:spPr>
            <a:xfrm>
              <a:off x="591074" y="2687917"/>
              <a:ext cx="1371600" cy="3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#345645</a:t>
              </a:r>
            </a:p>
          </p:txBody>
        </p:sp>
      </p:grpSp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id="{51C04002-4922-43A1-8062-08B9EFA9940A}"/>
              </a:ext>
            </a:extLst>
          </p:cNvPr>
          <p:cNvCxnSpPr>
            <a:stCxn id="6" idx="3"/>
          </p:cNvCxnSpPr>
          <p:nvPr/>
        </p:nvCxnSpPr>
        <p:spPr>
          <a:xfrm>
            <a:off x="3884635" y="2127452"/>
            <a:ext cx="320040" cy="603026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04304C51-3C13-4C6A-A345-6794E617FF16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1745955" y="2127451"/>
            <a:ext cx="382794" cy="49440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6679CEF-7D6B-43ED-AD8E-88D4930653A8}"/>
              </a:ext>
            </a:extLst>
          </p:cNvPr>
          <p:cNvCxnSpPr>
            <a:stCxn id="6" idx="2"/>
          </p:cNvCxnSpPr>
          <p:nvPr/>
        </p:nvCxnSpPr>
        <p:spPr>
          <a:xfrm>
            <a:off x="3006692" y="2486040"/>
            <a:ext cx="0" cy="7192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2F105FA-5336-43EA-AC61-1F206E534546}"/>
              </a:ext>
            </a:extLst>
          </p:cNvPr>
          <p:cNvSpPr txBox="1"/>
          <p:nvPr/>
        </p:nvSpPr>
        <p:spPr>
          <a:xfrm>
            <a:off x="6917347" y="2668258"/>
            <a:ext cx="137160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Nunito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250CE15-004C-4631-AD26-8F46E7B03F0D}"/>
              </a:ext>
            </a:extLst>
          </p:cNvPr>
          <p:cNvSpPr txBox="1"/>
          <p:nvPr/>
        </p:nvSpPr>
        <p:spPr>
          <a:xfrm>
            <a:off x="9592605" y="2751694"/>
            <a:ext cx="137160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Opens </a:t>
            </a:r>
            <a:r>
              <a:rPr lang="pt-BR" dirty="0" err="1">
                <a:solidFill>
                  <a:schemeClr val="bg1"/>
                </a:solidFill>
              </a:rPr>
              <a:t>Sans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79A74167-F8DB-4AF7-AE2E-87C9706F618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813393" y="2067624"/>
            <a:ext cx="474754" cy="60063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7C7265CB-8589-42C9-A6A9-FC7E38C36B04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7603147" y="2067624"/>
            <a:ext cx="454360" cy="494402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29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2B8944"/>
            </a:gs>
            <a:gs pos="100000">
              <a:srgbClr val="34A85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766DF04B-AA9F-459C-B0A9-1EF144749645}"/>
              </a:ext>
            </a:extLst>
          </p:cNvPr>
          <p:cNvSpPr txBox="1"/>
          <p:nvPr/>
        </p:nvSpPr>
        <p:spPr>
          <a:xfrm>
            <a:off x="4064672" y="642633"/>
            <a:ext cx="40626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b="1" dirty="0" err="1">
                <a:solidFill>
                  <a:schemeClr val="bg1"/>
                </a:solidFill>
              </a:rPr>
              <a:t>User</a:t>
            </a:r>
            <a:r>
              <a:rPr lang="pt-BR" sz="4400" b="1" dirty="0">
                <a:solidFill>
                  <a:schemeClr val="bg1"/>
                </a:solidFill>
              </a:rPr>
              <a:t> Experience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992A2B4-3FBE-43D5-BDEA-6D202F1AC603}"/>
              </a:ext>
            </a:extLst>
          </p:cNvPr>
          <p:cNvSpPr/>
          <p:nvPr/>
        </p:nvSpPr>
        <p:spPr>
          <a:xfrm>
            <a:off x="1163246" y="2014066"/>
            <a:ext cx="302080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pt-BR" sz="2400" b="1" dirty="0">
                <a:solidFill>
                  <a:srgbClr val="2B8944"/>
                </a:solidFill>
              </a:rPr>
              <a:t>Navegação Intuitiva</a:t>
            </a: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rgbClr val="2B8944"/>
              </a:solidFill>
              <a:effectLst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A06A251-29CA-4D9C-9F2E-6EB5B6C46C73}"/>
              </a:ext>
            </a:extLst>
          </p:cNvPr>
          <p:cNvSpPr/>
          <p:nvPr/>
        </p:nvSpPr>
        <p:spPr>
          <a:xfrm>
            <a:off x="1043866" y="4631165"/>
            <a:ext cx="325956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Facilidade de Registro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44F0A38-F590-4968-962D-A814601319BD}"/>
              </a:ext>
            </a:extLst>
          </p:cNvPr>
          <p:cNvSpPr/>
          <p:nvPr/>
        </p:nvSpPr>
        <p:spPr>
          <a:xfrm>
            <a:off x="4613537" y="3351007"/>
            <a:ext cx="296492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Feedback Visual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BB0A4F5-0F94-4EF7-B17B-49268B35282A}"/>
              </a:ext>
            </a:extLst>
          </p:cNvPr>
          <p:cNvSpPr/>
          <p:nvPr/>
        </p:nvSpPr>
        <p:spPr>
          <a:xfrm>
            <a:off x="7578462" y="4631165"/>
            <a:ext cx="3556369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pt-BR" sz="2400" b="1" dirty="0">
                <a:solidFill>
                  <a:srgbClr val="2B8944"/>
                </a:solidFill>
              </a:rPr>
              <a:t>Estrutura Lógica das Telas</a:t>
            </a: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rgbClr val="2B8944"/>
              </a:solidFill>
              <a:effectLst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AA4799EA-35AC-45F7-9B7A-11F56941A42A}"/>
              </a:ext>
            </a:extLst>
          </p:cNvPr>
          <p:cNvSpPr/>
          <p:nvPr/>
        </p:nvSpPr>
        <p:spPr>
          <a:xfrm>
            <a:off x="7846244" y="1989565"/>
            <a:ext cx="3020806" cy="717177"/>
          </a:xfrm>
          <a:prstGeom prst="roundRect">
            <a:avLst>
              <a:gd name="adj" fmla="val 26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2B8944"/>
                </a:solidFill>
                <a:effectLst/>
              </a:rPr>
              <a:t>Menus Organizados</a:t>
            </a:r>
          </a:p>
        </p:txBody>
      </p:sp>
    </p:spTree>
    <p:extLst>
      <p:ext uri="{BB962C8B-B14F-4D97-AF65-F5344CB8AC3E}">
        <p14:creationId xmlns:p14="http://schemas.microsoft.com/office/powerpoint/2010/main" val="123047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2B8944"/>
            </a:gs>
            <a:gs pos="100000">
              <a:srgbClr val="34A85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766DF04B-AA9F-459C-B0A9-1EF144749645}"/>
              </a:ext>
            </a:extLst>
          </p:cNvPr>
          <p:cNvSpPr txBox="1"/>
          <p:nvPr/>
        </p:nvSpPr>
        <p:spPr>
          <a:xfrm>
            <a:off x="7682751" y="2762165"/>
            <a:ext cx="31645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BROCOLÍTO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492259F-9881-426A-A9C6-CFD8CEFC9A1C}"/>
              </a:ext>
            </a:extLst>
          </p:cNvPr>
          <p:cNvSpPr txBox="1"/>
          <p:nvPr/>
        </p:nvSpPr>
        <p:spPr>
          <a:xfrm>
            <a:off x="7682750" y="3429000"/>
            <a:ext cx="31645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MASCOTE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Slide 13">
                <a:extLst>
                  <a:ext uri="{FF2B5EF4-FFF2-40B4-BE49-F238E27FC236}">
                    <a16:creationId xmlns:a16="http://schemas.microsoft.com/office/drawing/2014/main" id="{9B889871-3A14-494C-BD59-A810D966B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5657445"/>
                  </p:ext>
                </p:extLst>
              </p:nvPr>
            </p:nvGraphicFramePr>
            <p:xfrm>
              <a:off x="4882227" y="3033413"/>
              <a:ext cx="256444" cy="144250"/>
            </p:xfrm>
            <a:graphic>
              <a:graphicData uri="http://schemas.microsoft.com/office/powerpoint/2016/slidezoom">
                <pslz:sldZm>
                  <pslz:sldZmObj sldId="265" cId="3727479366">
                    <pslz:zmPr id="{922961BE-B766-4479-B37F-4F73D567E23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444" cy="144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Slide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B889871-3A14-494C-BD59-A810D966B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2227" y="3033413"/>
                <a:ext cx="256444" cy="144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Elipse 1">
            <a:extLst>
              <a:ext uri="{FF2B5EF4-FFF2-40B4-BE49-F238E27FC236}">
                <a16:creationId xmlns:a16="http://schemas.microsoft.com/office/drawing/2014/main" id="{F9BCB379-8CBC-4C26-A9B2-34393B3A13D9}"/>
              </a:ext>
            </a:extLst>
          </p:cNvPr>
          <p:cNvSpPr/>
          <p:nvPr/>
        </p:nvSpPr>
        <p:spPr>
          <a:xfrm>
            <a:off x="1058433" y="1245616"/>
            <a:ext cx="4607169" cy="46950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4D9682-882C-49A7-8B4C-2F411152E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56" y="1341583"/>
            <a:ext cx="5157725" cy="51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05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707</Words>
  <Application>Microsoft Office PowerPoint</Application>
  <PresentationFormat>Widescreen</PresentationFormat>
  <Paragraphs>123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Nunito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Vinícius Kauã</dc:creator>
  <cp:lastModifiedBy>Vinícius Kauã</cp:lastModifiedBy>
  <cp:revision>80</cp:revision>
  <dcterms:created xsi:type="dcterms:W3CDTF">2025-05-20T15:23:19Z</dcterms:created>
  <dcterms:modified xsi:type="dcterms:W3CDTF">2025-06-06T21:58:07Z</dcterms:modified>
</cp:coreProperties>
</file>